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8" r:id="rId3"/>
    <p:sldId id="317" r:id="rId4"/>
    <p:sldId id="316" r:id="rId5"/>
    <p:sldId id="281" r:id="rId6"/>
    <p:sldId id="262" r:id="rId7"/>
    <p:sldId id="263" r:id="rId8"/>
    <p:sldId id="282" r:id="rId9"/>
    <p:sldId id="266" r:id="rId10"/>
    <p:sldId id="285" r:id="rId11"/>
    <p:sldId id="336" r:id="rId12"/>
    <p:sldId id="325" r:id="rId13"/>
    <p:sldId id="268" r:id="rId14"/>
    <p:sldId id="289" r:id="rId15"/>
    <p:sldId id="290" r:id="rId16"/>
    <p:sldId id="269" r:id="rId17"/>
    <p:sldId id="291" r:id="rId18"/>
    <p:sldId id="292" r:id="rId19"/>
    <p:sldId id="294" r:id="rId20"/>
    <p:sldId id="293" r:id="rId21"/>
    <p:sldId id="295" r:id="rId22"/>
    <p:sldId id="296" r:id="rId23"/>
    <p:sldId id="272" r:id="rId24"/>
    <p:sldId id="299" r:id="rId25"/>
    <p:sldId id="300" r:id="rId26"/>
    <p:sldId id="270" r:id="rId27"/>
    <p:sldId id="337" r:id="rId28"/>
    <p:sldId id="338" r:id="rId29"/>
    <p:sldId id="273" r:id="rId30"/>
    <p:sldId id="305" r:id="rId31"/>
    <p:sldId id="306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28449" autoAdjust="0"/>
    <p:restoredTop sz="92844" autoAdjust="0"/>
  </p:normalViewPr>
  <p:slideViewPr>
    <p:cSldViewPr>
      <p:cViewPr varScale="1">
        <p:scale>
          <a:sx n="69" d="100"/>
          <a:sy n="69" d="100"/>
        </p:scale>
        <p:origin x="171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326"/>
    </p:cViewPr>
  </p:sorterViewPr>
  <p:notesViewPr>
    <p:cSldViewPr>
      <p:cViewPr varScale="1">
        <p:scale>
          <a:sx n="32" d="100"/>
          <a:sy n="32" d="100"/>
        </p:scale>
        <p:origin x="-41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9.xml"/><Relationship Id="rId12" Type="http://schemas.openxmlformats.org/officeDocument/2006/relationships/slide" Target="slides/slide29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26.xml"/><Relationship Id="rId5" Type="http://schemas.openxmlformats.org/officeDocument/2006/relationships/slide" Target="slides/slide6.xml"/><Relationship Id="rId10" Type="http://schemas.openxmlformats.org/officeDocument/2006/relationships/slide" Target="slides/slide23.xml"/><Relationship Id="rId4" Type="http://schemas.openxmlformats.org/officeDocument/2006/relationships/slide" Target="slides/slide4.xml"/><Relationship Id="rId9" Type="http://schemas.openxmlformats.org/officeDocument/2006/relationships/slide" Target="slides/slide1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9F497260-496E-4F06-BCCD-AF7BAC2699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4F118424-E7AD-445A-9EA3-B44668CC66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04452" name="Rectangle 4">
            <a:extLst>
              <a:ext uri="{FF2B5EF4-FFF2-40B4-BE49-F238E27FC236}">
                <a16:creationId xmlns:a16="http://schemas.microsoft.com/office/drawing/2014/main" id="{0F0529E7-9258-413E-8B85-C33D201CDB8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04453" name="Rectangle 5">
            <a:extLst>
              <a:ext uri="{FF2B5EF4-FFF2-40B4-BE49-F238E27FC236}">
                <a16:creationId xmlns:a16="http://schemas.microsoft.com/office/drawing/2014/main" id="{3EB28C58-B5AA-4B50-8AEE-CDAD4DD36A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04029D3-E9D7-43A7-A86B-5BE25265149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BD5C689-5F32-46FB-8104-174F7962998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A937898-1321-4CAA-8E11-72531524F9A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BE916205-1B8E-43AD-B69B-7BF09C9C802A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098850B2-2ACE-4FCF-ADAE-FC4973950F5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0"/>
            <a:r>
              <a:rPr lang="en-US" altLang="en-US"/>
              <a:t>Second level</a:t>
            </a:r>
          </a:p>
          <a:p>
            <a:pPr lvl="0"/>
            <a:r>
              <a:rPr lang="en-US" altLang="en-US"/>
              <a:t>Third level</a:t>
            </a:r>
          </a:p>
          <a:p>
            <a:pPr lvl="0"/>
            <a:r>
              <a:rPr lang="en-US" altLang="en-US"/>
              <a:t>Fourth level</a:t>
            </a:r>
          </a:p>
          <a:p>
            <a:pPr lvl="0"/>
            <a:r>
              <a:rPr lang="en-US" altLang="en-US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1741BA58-71C2-4DFA-80A9-B1917DB8844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76BF90F9-CB1D-456E-99B6-470D222A13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5F230DB-49DB-4A41-8243-04009DCC313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647D-B603-40DF-BF29-69E218C31A1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2826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06B1C-4A08-4BDB-A5D4-33548861F56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59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6CE6-3344-4B53-B52E-4EA409A42F5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34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70CC-2733-4156-9B3A-504AC0F5417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853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5E98-455A-44A0-B0F3-35D2C96CC5A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44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78B49-565E-49C8-B79A-908FA181933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581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3BD0-55E8-4414-9F5C-F5EA309E6CB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314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BF5-3C9B-421B-9D52-1F249D53CB6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4739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5E754-6109-4E47-9B5E-3E4174BCE26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109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21A2-4F41-4D19-A4EE-353E083114A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313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58F-B960-4439-B370-43D89816EE05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826E-5F88-4CFE-9BBD-C1DF8134BCA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46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altLang="en-US"/>
              <a:t>© Prentice Hall, 2002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714A663-4841-4989-B41C-43D4806C6E1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10">
            <a:extLst>
              <a:ext uri="{FF2B5EF4-FFF2-40B4-BE49-F238E27FC236}">
                <a16:creationId xmlns:a16="http://schemas.microsoft.com/office/drawing/2014/main" id="{0113F509-1EFD-4C98-ACDE-982C95567E9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0928535-8748-4211-82B0-D18600E632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Arc 12">
              <a:extLst>
                <a:ext uri="{FF2B5EF4-FFF2-40B4-BE49-F238E27FC236}">
                  <a16:creationId xmlns:a16="http://schemas.microsoft.com/office/drawing/2014/main" id="{7B35AAFE-71F3-4894-B67F-E0089417589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3">
            <a:extLst>
              <a:ext uri="{FF2B5EF4-FFF2-40B4-BE49-F238E27FC236}">
                <a16:creationId xmlns:a16="http://schemas.microsoft.com/office/drawing/2014/main" id="{4DE80549-579A-425A-8A3F-9B3D801B92B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9828A4C9-3544-435B-9172-04ED8967E3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Arc 15">
              <a:extLst>
                <a:ext uri="{FF2B5EF4-FFF2-40B4-BE49-F238E27FC236}">
                  <a16:creationId xmlns:a16="http://schemas.microsoft.com/office/drawing/2014/main" id="{E6957733-1A1A-4215-9080-E2513DA2AB4D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Text Box 20">
            <a:extLst>
              <a:ext uri="{FF2B5EF4-FFF2-40B4-BE49-F238E27FC236}">
                <a16:creationId xmlns:a16="http://schemas.microsoft.com/office/drawing/2014/main" id="{08852368-13A6-448E-8BD0-6E10B274F6D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1325" y="6262688"/>
            <a:ext cx="1177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Chapter 5</a:t>
            </a:r>
          </a:p>
        </p:txBody>
      </p:sp>
    </p:spTree>
    <p:extLst>
      <p:ext uri="{BB962C8B-B14F-4D97-AF65-F5344CB8AC3E}">
        <p14:creationId xmlns:p14="http://schemas.microsoft.com/office/powerpoint/2010/main" val="3976076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>
            <a:extLst>
              <a:ext uri="{FF2B5EF4-FFF2-40B4-BE49-F238E27FC236}">
                <a16:creationId xmlns:a16="http://schemas.microsoft.com/office/drawing/2014/main" id="{605F9FD7-D4B3-4E84-B7E1-9681B0DB714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>
            <a:normAutofit fontScale="90000"/>
          </a:bodyPr>
          <a:lstStyle/>
          <a:p>
            <a:r>
              <a:rPr lang="en-US" altLang="en-US"/>
              <a:t>Chapter 5:</a:t>
            </a:r>
            <a:br>
              <a:rPr lang="en-US" altLang="en-US"/>
            </a:br>
            <a:r>
              <a:rPr lang="en-US" altLang="en-US"/>
              <a:t>Logical Database Design </a:t>
            </a:r>
            <a:br>
              <a:rPr lang="en-US" altLang="en-US"/>
            </a:br>
            <a:r>
              <a:rPr lang="en-US" altLang="en-US"/>
              <a:t>and the Relational Model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E19DEFE-D5C2-4CF9-B016-204E495870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352800"/>
            <a:ext cx="7315200" cy="1752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t"/>
          <a:lstStyle/>
          <a:p>
            <a:pPr marL="342900" indent="-342900"/>
            <a:r>
              <a:rPr lang="en-US" altLang="en-US" b="1" i="1">
                <a:solidFill>
                  <a:schemeClr val="folHlink"/>
                </a:solidFill>
                <a:cs typeface="Times New Roman" panose="02020603050405020304" pitchFamily="18" charset="0"/>
              </a:rPr>
              <a:t>Modern Database Management</a:t>
            </a:r>
          </a:p>
          <a:p>
            <a:pPr marL="342900" indent="-342900"/>
            <a:r>
              <a:rPr lang="en-US" altLang="en-US" b="1" i="1">
                <a:solidFill>
                  <a:schemeClr val="folHlink"/>
                </a:solidFill>
                <a:cs typeface="Times New Roman" panose="02020603050405020304" pitchFamily="18" charset="0"/>
              </a:rPr>
              <a:t>6</a:t>
            </a:r>
            <a:r>
              <a:rPr lang="en-US" altLang="en-US" b="1" i="1" baseline="30000">
                <a:solidFill>
                  <a:schemeClr val="folHlink"/>
                </a:solidFill>
                <a:cs typeface="Times New Roman" panose="02020603050405020304" pitchFamily="18" charset="0"/>
              </a:rPr>
              <a:t>th</a:t>
            </a:r>
            <a:r>
              <a:rPr lang="en-US" altLang="en-US" b="1" i="1">
                <a:solidFill>
                  <a:schemeClr val="folHlink"/>
                </a:solidFill>
                <a:cs typeface="Times New Roman" panose="02020603050405020304" pitchFamily="18" charset="0"/>
              </a:rPr>
              <a:t> Edition</a:t>
            </a:r>
            <a:endParaRPr lang="en-US" altLang="en-US">
              <a:solidFill>
                <a:schemeClr val="folHlink"/>
              </a:solidFill>
              <a:cs typeface="Times New Roman" panose="02020603050405020304" pitchFamily="18" charset="0"/>
            </a:endParaRPr>
          </a:p>
          <a:p>
            <a:pPr marL="342900" indent="-342900"/>
            <a:r>
              <a:rPr lang="en-US" altLang="en-US" sz="2800" b="1" i="1">
                <a:cs typeface="Times New Roman" panose="02020603050405020304" pitchFamily="18" charset="0"/>
              </a:rPr>
              <a:t>Jeffrey A. Hoffer, Mary B. Prescott, Fred R. McFadden</a:t>
            </a:r>
            <a:endParaRPr lang="en-US" altLang="en-US"/>
          </a:p>
        </p:txBody>
      </p:sp>
      <p:sp>
        <p:nvSpPr>
          <p:cNvPr id="6" name="Rectangle 1034">
            <a:extLst>
              <a:ext uri="{FF2B5EF4-FFF2-40B4-BE49-F238E27FC236}">
                <a16:creationId xmlns:a16="http://schemas.microsoft.com/office/drawing/2014/main" id="{FFD88C60-9AE0-4BED-AB49-FF8ADDE430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5" name="Rectangle 1033">
            <a:extLst>
              <a:ext uri="{FF2B5EF4-FFF2-40B4-BE49-F238E27FC236}">
                <a16:creationId xmlns:a16="http://schemas.microsoft.com/office/drawing/2014/main" id="{588691B7-AD16-4C98-AD20-7B57874148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43C43D78-9034-48BD-B5C8-432D0B811651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17DB8B49-9E90-4AA3-A96C-381BE8057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11E3B158-1836-480D-A2EF-5B3A47166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A7E7-9E1B-4E8F-A3B6-41EC676583C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8914" name="Text Box 2">
            <a:extLst>
              <a:ext uri="{FF2B5EF4-FFF2-40B4-BE49-F238E27FC236}">
                <a16:creationId xmlns:a16="http://schemas.microsoft.com/office/drawing/2014/main" id="{32527F0D-6306-47A8-B092-628FD8CF8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90625"/>
            <a:ext cx="2590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b="1">
                <a:solidFill>
                  <a:srgbClr val="FF9900"/>
                </a:solidFill>
                <a:latin typeface="Arial" panose="020B0604020202020204" pitchFamily="34" charset="0"/>
              </a:rPr>
              <a:t>(a) CUSTOMER entity type with simple attributes</a:t>
            </a: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F718B115-40DB-4213-A773-A7F3AF893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0"/>
            <a:ext cx="5016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Figure 5-8: Mapping a regular entity</a:t>
            </a:r>
          </a:p>
        </p:txBody>
      </p:sp>
      <p:sp>
        <p:nvSpPr>
          <p:cNvPr id="38918" name="Text Box 6">
            <a:extLst>
              <a:ext uri="{FF2B5EF4-FFF2-40B4-BE49-F238E27FC236}">
                <a16:creationId xmlns:a16="http://schemas.microsoft.com/office/drawing/2014/main" id="{12ADE520-5FB1-4650-8DC1-11FEE0ACD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962400"/>
            <a:ext cx="3586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 b="1">
                <a:solidFill>
                  <a:srgbClr val="FF9900"/>
                </a:solidFill>
                <a:latin typeface="Arial" panose="020B0604020202020204" pitchFamily="34" charset="0"/>
              </a:rPr>
              <a:t>(b) CUSTOMER relation</a:t>
            </a:r>
          </a:p>
        </p:txBody>
      </p:sp>
      <p:pic>
        <p:nvPicPr>
          <p:cNvPr id="38921" name="Picture 9" descr="C:\MyData\MIS\Hoffer6e\Hoffer 6e figures\chapter 05\FIG5-8A.gif">
            <a:extLst>
              <a:ext uri="{FF2B5EF4-FFF2-40B4-BE49-F238E27FC236}">
                <a16:creationId xmlns:a16="http://schemas.microsoft.com/office/drawing/2014/main" id="{74892146-AA65-44E7-B2F0-42E153A464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169988"/>
            <a:ext cx="6400800" cy="241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2" name="Picture 10" descr="C:\MyData\MIS\Hoffer6e\Hoffer 6e figures\chapter 05\FIG5-8B.gif">
            <a:extLst>
              <a:ext uri="{FF2B5EF4-FFF2-40B4-BE49-F238E27FC236}">
                <a16:creationId xmlns:a16="http://schemas.microsoft.com/office/drawing/2014/main" id="{B3A9B06C-0645-49DA-ACFE-9CE355EA0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495800"/>
            <a:ext cx="6858000" cy="118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2F44343D-E3C7-427F-9BF9-887D73AA7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CC6BD053-8C02-4049-B1A6-1BDAEEB78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140F-6F61-4EF6-83BB-B433D1AF02D4}" type="slidenum">
              <a:rPr lang="en-US" altLang="en-US"/>
              <a:pPr/>
              <a:t>11</a:t>
            </a:fld>
            <a:endParaRPr lang="en-US" altLang="en-US"/>
          </a:p>
        </p:txBody>
      </p:sp>
      <p:pic>
        <p:nvPicPr>
          <p:cNvPr id="108546" name="Picture 2" descr="D:\McFadden Slides\slide files 6\06_09a.pct">
            <a:extLst>
              <a:ext uri="{FF2B5EF4-FFF2-40B4-BE49-F238E27FC236}">
                <a16:creationId xmlns:a16="http://schemas.microsoft.com/office/drawing/2014/main" id="{E687876E-D6E0-40A2-A393-8416E0C445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0"/>
            <a:ext cx="79248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8547" name="Text Box 3">
            <a:extLst>
              <a:ext uri="{FF2B5EF4-FFF2-40B4-BE49-F238E27FC236}">
                <a16:creationId xmlns:a16="http://schemas.microsoft.com/office/drawing/2014/main" id="{26B6DDB9-0C85-481F-81B1-054D3DDBD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990600"/>
            <a:ext cx="2590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>
                <a:solidFill>
                  <a:srgbClr val="FF3300"/>
                </a:solidFill>
                <a:latin typeface="Arial" panose="020B0604020202020204" pitchFamily="34" charset="0"/>
              </a:rPr>
              <a:t>(a) CUSTOMER entity type with composite attribute</a:t>
            </a:r>
          </a:p>
        </p:txBody>
      </p:sp>
      <p:sp>
        <p:nvSpPr>
          <p:cNvPr id="108548" name="Text Box 4">
            <a:extLst>
              <a:ext uri="{FF2B5EF4-FFF2-40B4-BE49-F238E27FC236}">
                <a16:creationId xmlns:a16="http://schemas.microsoft.com/office/drawing/2014/main" id="{E6405C06-6498-41CE-8B85-9A7F7AB6B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0"/>
            <a:ext cx="5829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Figure 5-9: Mapping a composite attribute</a:t>
            </a:r>
          </a:p>
        </p:txBody>
      </p:sp>
      <p:pic>
        <p:nvPicPr>
          <p:cNvPr id="108549" name="Picture 5" descr="D:\McFadden Slides\slide files 6\06_09b.pct">
            <a:extLst>
              <a:ext uri="{FF2B5EF4-FFF2-40B4-BE49-F238E27FC236}">
                <a16:creationId xmlns:a16="http://schemas.microsoft.com/office/drawing/2014/main" id="{9D81E645-E53D-473F-A260-36CC0498D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038600"/>
            <a:ext cx="7772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8550" name="Text Box 6">
            <a:extLst>
              <a:ext uri="{FF2B5EF4-FFF2-40B4-BE49-F238E27FC236}">
                <a16:creationId xmlns:a16="http://schemas.microsoft.com/office/drawing/2014/main" id="{9B2365FE-7E36-4F61-9D1B-219D2366C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114800"/>
            <a:ext cx="6083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solidFill>
                  <a:srgbClr val="FF3300"/>
                </a:solidFill>
                <a:latin typeface="Arial" panose="020B0604020202020204" pitchFamily="34" charset="0"/>
              </a:rPr>
              <a:t>(b) CUSTOMER relation with address detail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98849BA-3710-4A9B-9B3B-321B72DBF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746EBFC-3CB5-4EC0-8C33-1E994CAD6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B820-FC70-4628-A0F3-914C66A3C384}" type="slidenum">
              <a:rPr lang="en-US" altLang="en-US"/>
              <a:pPr/>
              <a:t>12</a:t>
            </a:fld>
            <a:endParaRPr lang="en-US" altLang="en-US"/>
          </a:p>
        </p:txBody>
      </p:sp>
      <p:pic>
        <p:nvPicPr>
          <p:cNvPr id="89103" name="Picture 1039" descr="C:\MyData\MIS\Hoffer6e\Hoffer 6e figures\chapter 05\FIG5-10A.gif">
            <a:extLst>
              <a:ext uri="{FF2B5EF4-FFF2-40B4-BE49-F238E27FC236}">
                <a16:creationId xmlns:a16="http://schemas.microsoft.com/office/drawing/2014/main" id="{2B4F6670-604B-4199-B49D-A72297461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33400"/>
            <a:ext cx="6324600" cy="273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094" name="Text Box 1030">
            <a:extLst>
              <a:ext uri="{FF2B5EF4-FFF2-40B4-BE49-F238E27FC236}">
                <a16:creationId xmlns:a16="http://schemas.microsoft.com/office/drawing/2014/main" id="{03AAA097-802E-42E2-8694-142AACF09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76200"/>
            <a:ext cx="615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Figure 5-10: Mapping a multivalued attribute</a:t>
            </a:r>
          </a:p>
        </p:txBody>
      </p:sp>
      <p:sp>
        <p:nvSpPr>
          <p:cNvPr id="89098" name="Text Box 1034">
            <a:extLst>
              <a:ext uri="{FF2B5EF4-FFF2-40B4-BE49-F238E27FC236}">
                <a16:creationId xmlns:a16="http://schemas.microsoft.com/office/drawing/2014/main" id="{036651CF-7B9B-47D1-93F7-A4115774D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867400"/>
            <a:ext cx="887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b="1">
                <a:solidFill>
                  <a:srgbClr val="FF9900"/>
                </a:solidFill>
              </a:rPr>
              <a:t>1 – to – many relationship between original entity and new relation</a:t>
            </a:r>
          </a:p>
        </p:txBody>
      </p:sp>
      <p:sp>
        <p:nvSpPr>
          <p:cNvPr id="89100" name="Text Box 1036">
            <a:extLst>
              <a:ext uri="{FF2B5EF4-FFF2-40B4-BE49-F238E27FC236}">
                <a16:creationId xmlns:a16="http://schemas.microsoft.com/office/drawing/2014/main" id="{39D08BB4-5693-473D-A4FF-D1D3911CA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0825" y="533400"/>
            <a:ext cx="52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hlink"/>
                </a:solidFill>
              </a:rPr>
              <a:t>(a)</a:t>
            </a:r>
          </a:p>
        </p:txBody>
      </p:sp>
      <p:grpSp>
        <p:nvGrpSpPr>
          <p:cNvPr id="89105" name="Group 1041">
            <a:extLst>
              <a:ext uri="{FF2B5EF4-FFF2-40B4-BE49-F238E27FC236}">
                <a16:creationId xmlns:a16="http://schemas.microsoft.com/office/drawing/2014/main" id="{CE6EC1D0-B1B2-406D-B792-A7A9A84C4B9E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3200400"/>
            <a:ext cx="8866188" cy="2728913"/>
            <a:chOff x="96" y="2016"/>
            <a:chExt cx="5585" cy="1719"/>
          </a:xfrm>
        </p:grpSpPr>
        <p:pic>
          <p:nvPicPr>
            <p:cNvPr id="89104" name="Picture 1040" descr="C:\MyData\MIS\Hoffer6e\Hoffer 6e figures\chapter 05\FIG5-10B.gif">
              <a:extLst>
                <a:ext uri="{FF2B5EF4-FFF2-40B4-BE49-F238E27FC236}">
                  <a16:creationId xmlns:a16="http://schemas.microsoft.com/office/drawing/2014/main" id="{5FC4D6EE-D122-4666-81AC-04852F1DCF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2304"/>
              <a:ext cx="4128" cy="14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9097" name="Text Box 1033">
              <a:extLst>
                <a:ext uri="{FF2B5EF4-FFF2-40B4-BE49-F238E27FC236}">
                  <a16:creationId xmlns:a16="http://schemas.microsoft.com/office/drawing/2014/main" id="{37505A4F-1061-460B-BC81-5A29F22DF0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016"/>
              <a:ext cx="55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b="1">
                  <a:solidFill>
                    <a:srgbClr val="FF9900"/>
                  </a:solidFill>
                </a:rPr>
                <a:t>Multivalued attribute becomes a separate relation with foreign key</a:t>
              </a:r>
            </a:p>
          </p:txBody>
        </p:sp>
        <p:sp>
          <p:nvSpPr>
            <p:cNvPr id="89101" name="Text Box 1037">
              <a:extLst>
                <a:ext uri="{FF2B5EF4-FFF2-40B4-BE49-F238E27FC236}">
                  <a16:creationId xmlns:a16="http://schemas.microsoft.com/office/drawing/2014/main" id="{BB31063C-4F2A-4244-BB97-88DDFF06FF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2352"/>
              <a:ext cx="3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hlink"/>
                  </a:solidFill>
                </a:rPr>
                <a:t>(b)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9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74BF0FF-937D-4CFD-8FBE-7B141F2F5A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Transforming EER Diagrams into Relations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790E9DA-FD58-489C-A915-A1E9D6B959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600"/>
              <a:t>Mapping Weak Entities</a:t>
            </a:r>
          </a:p>
          <a:p>
            <a:pPr lvl="1"/>
            <a:r>
              <a:rPr lang="en-US" altLang="en-US" sz="3200"/>
              <a:t>Becomes a separate relation with a foreign key taken from the superior entity</a:t>
            </a:r>
          </a:p>
          <a:p>
            <a:pPr lvl="1"/>
            <a:r>
              <a:rPr lang="en-US" altLang="en-US" sz="3200"/>
              <a:t>Primary key composed of:</a:t>
            </a:r>
          </a:p>
          <a:p>
            <a:pPr lvl="2"/>
            <a:r>
              <a:rPr lang="en-US" altLang="en-US" sz="2800"/>
              <a:t>Partial identifier of weak entity</a:t>
            </a:r>
          </a:p>
          <a:p>
            <a:pPr lvl="2"/>
            <a:r>
              <a:rPr lang="en-US" altLang="en-US" sz="2800"/>
              <a:t>Primary key of identifying relation (strong entity)</a:t>
            </a:r>
          </a:p>
          <a:p>
            <a:pPr lvl="1">
              <a:buFontTx/>
              <a:buNone/>
            </a:pPr>
            <a:endParaRPr lang="en-US" altLang="en-US" sz="32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D15F0-537E-4BEC-B55D-EF3D16DAC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2A894D-9962-49D8-AC78-0F2CC3AB5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42F0-54A5-4BC4-895F-ED08AF1418D4}" type="slidenum">
              <a:rPr lang="en-US" altLang="en-US"/>
              <a:pPr/>
              <a:t>13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2F5D88E-BB0F-479D-B77A-1B5630EB3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C8421A8-DA19-4747-BEE5-E25CDAE13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A898-C896-440E-86FC-924AB5FC0421}" type="slidenum">
              <a:rPr lang="en-US" altLang="en-US"/>
              <a:pPr/>
              <a:t>14</a:t>
            </a:fld>
            <a:endParaRPr lang="en-US" altLang="en-US"/>
          </a:p>
        </p:txBody>
      </p:sp>
      <p:pic>
        <p:nvPicPr>
          <p:cNvPr id="45058" name="Picture 2" descr="D:\McFadden Slides\slide files 6\06_11a.pct">
            <a:extLst>
              <a:ext uri="{FF2B5EF4-FFF2-40B4-BE49-F238E27FC236}">
                <a16:creationId xmlns:a16="http://schemas.microsoft.com/office/drawing/2014/main" id="{3B599DCB-8DD9-44B4-8513-071294865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8305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059" name="Text Box 3">
            <a:extLst>
              <a:ext uri="{FF2B5EF4-FFF2-40B4-BE49-F238E27FC236}">
                <a16:creationId xmlns:a16="http://schemas.microsoft.com/office/drawing/2014/main" id="{EF98824D-084F-41BC-BFE1-75574FAE9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0"/>
            <a:ext cx="6557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Figure 5-11: Example of mapping a weak entity</a:t>
            </a:r>
          </a:p>
        </p:txBody>
      </p:sp>
      <p:sp>
        <p:nvSpPr>
          <p:cNvPr id="45060" name="Text Box 4">
            <a:extLst>
              <a:ext uri="{FF2B5EF4-FFF2-40B4-BE49-F238E27FC236}">
                <a16:creationId xmlns:a16="http://schemas.microsoft.com/office/drawing/2014/main" id="{4AF303CB-7048-4E44-9331-45172EE70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709613"/>
            <a:ext cx="4198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(a) Weak entity DEPENDENT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03A4D2CC-2DCB-4F2B-ACD1-DFED7786B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0E9CF27D-B61D-4627-97D7-B7C7FFFB9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58C0E-F2CD-4B7E-8BA5-9501798F4B2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6082" name="Text Box 2">
            <a:extLst>
              <a:ext uri="{FF2B5EF4-FFF2-40B4-BE49-F238E27FC236}">
                <a16:creationId xmlns:a16="http://schemas.microsoft.com/office/drawing/2014/main" id="{C8030981-C8E6-4204-870F-07BF52FA4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04800"/>
            <a:ext cx="7016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Figure 5-11(b) Relations resulting from weak entity</a:t>
            </a:r>
          </a:p>
        </p:txBody>
      </p:sp>
      <p:pic>
        <p:nvPicPr>
          <p:cNvPr id="46083" name="Picture 3" descr="D:\McFadden Slides\slide files 6\06_11b.pct">
            <a:extLst>
              <a:ext uri="{FF2B5EF4-FFF2-40B4-BE49-F238E27FC236}">
                <a16:creationId xmlns:a16="http://schemas.microsoft.com/office/drawing/2014/main" id="{28C5B71F-3D8A-45FD-B1B4-0BDE79FB3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8229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084" name="Text Box 4">
            <a:extLst>
              <a:ext uri="{FF2B5EF4-FFF2-40B4-BE49-F238E27FC236}">
                <a16:creationId xmlns:a16="http://schemas.microsoft.com/office/drawing/2014/main" id="{60BD6802-78D0-4CCF-BF7B-A83CD8C38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828800"/>
            <a:ext cx="32004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000">
                <a:solidFill>
                  <a:schemeClr val="hlink"/>
                </a:solidFill>
              </a:rPr>
              <a:t>NOTE: the domain constraint for the foreign key should NOT allow </a:t>
            </a:r>
            <a:r>
              <a:rPr lang="en-US" altLang="en-US" sz="2000" i="1">
                <a:solidFill>
                  <a:schemeClr val="hlink"/>
                </a:solidFill>
              </a:rPr>
              <a:t>null</a:t>
            </a:r>
            <a:r>
              <a:rPr lang="en-US" altLang="en-US" sz="2000">
                <a:solidFill>
                  <a:schemeClr val="hlink"/>
                </a:solidFill>
              </a:rPr>
              <a:t> value if DEPENDENT is a weak entity</a:t>
            </a:r>
          </a:p>
        </p:txBody>
      </p:sp>
      <p:sp>
        <p:nvSpPr>
          <p:cNvPr id="46085" name="Text Box 5">
            <a:extLst>
              <a:ext uri="{FF2B5EF4-FFF2-40B4-BE49-F238E27FC236}">
                <a16:creationId xmlns:a16="http://schemas.microsoft.com/office/drawing/2014/main" id="{092D4A43-6FE3-441E-96B7-FFAA2B236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962400"/>
            <a:ext cx="164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3300"/>
                </a:solidFill>
              </a:rPr>
              <a:t>Foreign key</a:t>
            </a:r>
            <a:endParaRPr lang="en-US" altLang="en-US" sz="2000" i="1">
              <a:solidFill>
                <a:srgbClr val="FF3300"/>
              </a:solidFill>
            </a:endParaRPr>
          </a:p>
        </p:txBody>
      </p:sp>
      <p:grpSp>
        <p:nvGrpSpPr>
          <p:cNvPr id="46089" name="Group 9">
            <a:extLst>
              <a:ext uri="{FF2B5EF4-FFF2-40B4-BE49-F238E27FC236}">
                <a16:creationId xmlns:a16="http://schemas.microsoft.com/office/drawing/2014/main" id="{956405DA-FEBA-4FF0-9414-0822C2CFFBA2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5334000"/>
            <a:ext cx="5181600" cy="701675"/>
            <a:chOff x="528" y="3360"/>
            <a:chExt cx="3264" cy="442"/>
          </a:xfrm>
        </p:grpSpPr>
        <p:sp>
          <p:nvSpPr>
            <p:cNvPr id="46087" name="Text Box 7">
              <a:extLst>
                <a:ext uri="{FF2B5EF4-FFF2-40B4-BE49-F238E27FC236}">
                  <a16:creationId xmlns:a16="http://schemas.microsoft.com/office/drawing/2014/main" id="{20A238D2-51BC-44F9-8461-4E9BA253AF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552"/>
              <a:ext cx="32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000">
                  <a:solidFill>
                    <a:srgbClr val="FF3300"/>
                  </a:solidFill>
                </a:rPr>
                <a:t>Composite primary key</a:t>
              </a:r>
            </a:p>
          </p:txBody>
        </p:sp>
        <p:sp>
          <p:nvSpPr>
            <p:cNvPr id="46088" name="AutoShape 8">
              <a:extLst>
                <a:ext uri="{FF2B5EF4-FFF2-40B4-BE49-F238E27FC236}">
                  <a16:creationId xmlns:a16="http://schemas.microsoft.com/office/drawing/2014/main" id="{056114AF-7040-490E-8E0D-E0850EF2CBA3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1999" y="1925"/>
              <a:ext cx="144" cy="3013"/>
            </a:xfrm>
            <a:prstGeom prst="rightBrace">
              <a:avLst>
                <a:gd name="adj1" fmla="val 174363"/>
                <a:gd name="adj2" fmla="val 50000"/>
              </a:avLst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utoUpdateAnimBg="0"/>
      <p:bldP spid="4608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8A76AB6-522F-4FF1-B98F-D8165DB854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Transforming EER Diagrams into Relations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DAC6B2E-2D49-433B-9434-DD0F4DED4E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600" dirty="0"/>
              <a:t>Mapping Binary Relationships</a:t>
            </a:r>
          </a:p>
          <a:p>
            <a:pPr lvl="1"/>
            <a:r>
              <a:rPr lang="en-US" altLang="en-US" sz="2400" dirty="0"/>
              <a:t>One-to-Many - Primary key on the one side becomes a foreign key on the many side</a:t>
            </a:r>
          </a:p>
          <a:p>
            <a:pPr lvl="1"/>
            <a:r>
              <a:rPr lang="en-US" altLang="en-US" sz="2400" dirty="0"/>
              <a:t>Many-to-Many - Create a </a:t>
            </a:r>
            <a:r>
              <a:rPr lang="en-US" alt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new relation</a:t>
            </a:r>
            <a:r>
              <a:rPr lang="en-US" altLang="en-US" sz="2400" dirty="0"/>
              <a:t> with the primary keys of the two entities as its primary key</a:t>
            </a:r>
          </a:p>
          <a:p>
            <a:pPr lvl="1"/>
            <a:r>
              <a:rPr lang="en-US" altLang="en-US" sz="2400" dirty="0"/>
              <a:t>One-to-One - Primary key on the mandatory side becomes a foreign key on the optional side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EB59A-8AA2-4F0C-AC94-B6FFCC9CE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31317B-2377-4126-972D-AE1F38A8E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9C9F-289E-4826-88D8-A3FADF545554}" type="slidenum">
              <a:rPr lang="en-US" altLang="en-US"/>
              <a:pPr/>
              <a:t>16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3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1088569-E2A7-4A76-BF3A-37960379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0E10A572-6F47-4464-BD80-C09CA67FD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D02C-148A-41B7-9F35-70A915114BDE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7106" name="Text Box 2">
            <a:extLst>
              <a:ext uri="{FF2B5EF4-FFF2-40B4-BE49-F238E27FC236}">
                <a16:creationId xmlns:a16="http://schemas.microsoft.com/office/drawing/2014/main" id="{85B3B72C-ACDF-422F-94A2-EE8E526D9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9338" y="328613"/>
            <a:ext cx="7186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latin typeface="Arial" panose="020B0604020202020204" pitchFamily="34" charset="0"/>
              </a:rPr>
              <a:t>Figure 5-12: Example of mapping a 1:M relationship</a:t>
            </a:r>
          </a:p>
        </p:txBody>
      </p:sp>
      <p:sp>
        <p:nvSpPr>
          <p:cNvPr id="47107" name="Text Box 3">
            <a:extLst>
              <a:ext uri="{FF2B5EF4-FFF2-40B4-BE49-F238E27FC236}">
                <a16:creationId xmlns:a16="http://schemas.microsoft.com/office/drawing/2014/main" id="{86EBEC4C-5485-4C9D-903A-FCA79A288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38213"/>
            <a:ext cx="6594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(a) Relationship between customers and orders</a:t>
            </a:r>
          </a:p>
        </p:txBody>
      </p:sp>
      <p:pic>
        <p:nvPicPr>
          <p:cNvPr id="47108" name="Picture 4" descr="06_12a">
            <a:extLst>
              <a:ext uri="{FF2B5EF4-FFF2-40B4-BE49-F238E27FC236}">
                <a16:creationId xmlns:a16="http://schemas.microsoft.com/office/drawing/2014/main" id="{25F81635-7AFB-438B-B221-DAB3F7DE4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109" name="Text Box 5">
            <a:extLst>
              <a:ext uri="{FF2B5EF4-FFF2-40B4-BE49-F238E27FC236}">
                <a16:creationId xmlns:a16="http://schemas.microsoft.com/office/drawing/2014/main" id="{0800BD3D-C7FA-40FC-92EC-E7EBD0788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733800"/>
            <a:ext cx="2895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200" b="1">
                <a:solidFill>
                  <a:srgbClr val="0033CC"/>
                </a:solidFill>
              </a:rPr>
              <a:t>Note the mandatory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9AA2AD35-712F-44D1-8C92-8374CD1F5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8D437059-84D9-4203-9D59-6A029B5C8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CCE36-F1BA-4FBF-8A75-FCE5764F045E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8130" name="Text Box 2">
            <a:extLst>
              <a:ext uri="{FF2B5EF4-FFF2-40B4-BE49-F238E27FC236}">
                <a16:creationId xmlns:a16="http://schemas.microsoft.com/office/drawing/2014/main" id="{69B05781-1FEF-4A6F-9B8E-F0D57C351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04800"/>
            <a:ext cx="5527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Figure 5-12(b) Mapping the relationship</a:t>
            </a:r>
          </a:p>
        </p:txBody>
      </p:sp>
      <p:pic>
        <p:nvPicPr>
          <p:cNvPr id="48131" name="Picture 3" descr="06_12b">
            <a:extLst>
              <a:ext uri="{FF2B5EF4-FFF2-40B4-BE49-F238E27FC236}">
                <a16:creationId xmlns:a16="http://schemas.microsoft.com/office/drawing/2014/main" id="{16E22FDF-DDA5-4DF3-A39A-1AA3D62B0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44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132" name="Text Box 4">
            <a:extLst>
              <a:ext uri="{FF2B5EF4-FFF2-40B4-BE49-F238E27FC236}">
                <a16:creationId xmlns:a16="http://schemas.microsoft.com/office/drawing/2014/main" id="{5978BD41-9D9B-4016-B1C8-B351ACEE6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971800"/>
            <a:ext cx="3581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200" b="1">
                <a:solidFill>
                  <a:srgbClr val="0033CC"/>
                </a:solidFill>
              </a:rPr>
              <a:t>Again, no null value in the foreign key…this is because of the mandatory minimum cardinality</a:t>
            </a:r>
          </a:p>
        </p:txBody>
      </p:sp>
      <p:sp>
        <p:nvSpPr>
          <p:cNvPr id="48133" name="Line 5">
            <a:extLst>
              <a:ext uri="{FF2B5EF4-FFF2-40B4-BE49-F238E27FC236}">
                <a16:creationId xmlns:a16="http://schemas.microsoft.com/office/drawing/2014/main" id="{876E69B1-4D64-453B-A301-AF2E989B1FAC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5486400"/>
            <a:ext cx="1676400" cy="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4" name="Text Box 6">
            <a:extLst>
              <a:ext uri="{FF2B5EF4-FFF2-40B4-BE49-F238E27FC236}">
                <a16:creationId xmlns:a16="http://schemas.microsoft.com/office/drawing/2014/main" id="{58D9F5DE-1E51-4B9D-AC67-5F8385E9EA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5181600"/>
            <a:ext cx="164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3300"/>
                </a:solidFill>
              </a:rPr>
              <a:t>Foreign key</a:t>
            </a:r>
            <a:endParaRPr lang="en-US" altLang="en-US" sz="2000" i="1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utoUpdateAnimBg="0"/>
      <p:bldP spid="4813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359BCAF2-A3DB-4A82-9894-C7189E798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1AB7105D-6B7A-45A9-8DAF-D91853B78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AE04-2B4D-4990-9DB3-89611CC11916}" type="slidenum">
              <a:rPr lang="en-US" altLang="en-US"/>
              <a:pPr/>
              <a:t>19</a:t>
            </a:fld>
            <a:endParaRPr lang="en-US" altLang="en-US"/>
          </a:p>
        </p:txBody>
      </p:sp>
      <p:pic>
        <p:nvPicPr>
          <p:cNvPr id="50185" name="Picture 1033" descr="C:\MyData\MIS\Hoffer6e\Hoffer 6e figures\chapter 05\FIG5-13A.gif">
            <a:extLst>
              <a:ext uri="{FF2B5EF4-FFF2-40B4-BE49-F238E27FC236}">
                <a16:creationId xmlns:a16="http://schemas.microsoft.com/office/drawing/2014/main" id="{C44D5174-37F3-4385-A98E-7B9DAAF7C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8686800" cy="3678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78" name="Text Box 1026">
            <a:extLst>
              <a:ext uri="{FF2B5EF4-FFF2-40B4-BE49-F238E27FC236}">
                <a16:creationId xmlns:a16="http://schemas.microsoft.com/office/drawing/2014/main" id="{B2554D5A-6EE5-4030-B061-0E05437E4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28600"/>
            <a:ext cx="7407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latin typeface="Arial" panose="020B0604020202020204" pitchFamily="34" charset="0"/>
              </a:rPr>
              <a:t>Figure 5-13: Example of mapping an M:N relationship</a:t>
            </a:r>
          </a:p>
        </p:txBody>
      </p:sp>
      <p:sp>
        <p:nvSpPr>
          <p:cNvPr id="50179" name="Text Box 1027">
            <a:extLst>
              <a:ext uri="{FF2B5EF4-FFF2-40B4-BE49-F238E27FC236}">
                <a16:creationId xmlns:a16="http://schemas.microsoft.com/office/drawing/2014/main" id="{7BB2DD50-1C7E-47B6-A18F-3D3FCB00D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709613"/>
            <a:ext cx="309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(a) ER diagram (M:N)</a:t>
            </a:r>
          </a:p>
        </p:txBody>
      </p:sp>
      <p:grpSp>
        <p:nvGrpSpPr>
          <p:cNvPr id="50184" name="Group 1032">
            <a:extLst>
              <a:ext uri="{FF2B5EF4-FFF2-40B4-BE49-F238E27FC236}">
                <a16:creationId xmlns:a16="http://schemas.microsoft.com/office/drawing/2014/main" id="{ACD61C73-4DC6-4A2F-874F-66B17C3B81EB}"/>
              </a:ext>
            </a:extLst>
          </p:cNvPr>
          <p:cNvGrpSpPr>
            <a:grpSpLocks/>
          </p:cNvGrpSpPr>
          <p:nvPr/>
        </p:nvGrpSpPr>
        <p:grpSpPr bwMode="auto">
          <a:xfrm>
            <a:off x="504825" y="4876800"/>
            <a:ext cx="8102600" cy="990600"/>
            <a:chOff x="336" y="3312"/>
            <a:chExt cx="5104" cy="624"/>
          </a:xfrm>
        </p:grpSpPr>
        <p:sp>
          <p:nvSpPr>
            <p:cNvPr id="50182" name="Text Box 1030">
              <a:extLst>
                <a:ext uri="{FF2B5EF4-FFF2-40B4-BE49-F238E27FC236}">
                  <a16:creationId xmlns:a16="http://schemas.microsoft.com/office/drawing/2014/main" id="{382B4565-CD46-46F9-A651-57B6505934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648"/>
              <a:ext cx="51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>
                  <a:solidFill>
                    <a:schemeClr val="tx2"/>
                  </a:solidFill>
                </a:rPr>
                <a:t>The </a:t>
              </a:r>
              <a:r>
                <a:rPr lang="en-US" altLang="en-US" i="1">
                  <a:solidFill>
                    <a:schemeClr val="tx2"/>
                  </a:solidFill>
                </a:rPr>
                <a:t>Supplies</a:t>
              </a:r>
              <a:r>
                <a:rPr lang="en-US" altLang="en-US">
                  <a:solidFill>
                    <a:schemeClr val="tx2"/>
                  </a:solidFill>
                </a:rPr>
                <a:t> relationship will need to become a separate relation</a:t>
              </a:r>
            </a:p>
          </p:txBody>
        </p:sp>
        <p:sp>
          <p:nvSpPr>
            <p:cNvPr id="50183" name="Line 1031">
              <a:extLst>
                <a:ext uri="{FF2B5EF4-FFF2-40B4-BE49-F238E27FC236}">
                  <a16:creationId xmlns:a16="http://schemas.microsoft.com/office/drawing/2014/main" id="{618FF650-0F47-4505-B738-67BA860951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3312"/>
              <a:ext cx="0" cy="24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5A7EC52-287B-41BA-A14F-4D49599925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Relation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0F20A7E-EB66-4436-A7B4-8A90AC038B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81075"/>
            <a:ext cx="8458200" cy="5400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Definition: A relation is a named, two-dimensional table of data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Table is made up of rows (records), and columns (attribute or field)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Not all tables qualify as relations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Requirements: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Every relation has a unique name.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Every attribute value is atomic (not multivalued, not composite)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Every row is unique (can’t have two rows with exactly the same values for all their fields)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Attributes (columns) in tables have unique names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The order of the columns is irrelevant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The order of the rows is irrelevant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chemeClr val="tx2"/>
                </a:solidFill>
              </a:rPr>
              <a:t>NOTE: all relations are in  </a:t>
            </a:r>
            <a:r>
              <a:rPr lang="en-US" altLang="en-US" b="1" i="1">
                <a:solidFill>
                  <a:schemeClr val="tx2"/>
                </a:solidFill>
              </a:rPr>
              <a:t>1</a:t>
            </a:r>
            <a:r>
              <a:rPr lang="en-US" altLang="en-US" b="1" i="1" baseline="30000">
                <a:solidFill>
                  <a:schemeClr val="tx2"/>
                </a:solidFill>
              </a:rPr>
              <a:t>st</a:t>
            </a:r>
            <a:r>
              <a:rPr lang="en-US" altLang="en-US" b="1" i="1">
                <a:solidFill>
                  <a:schemeClr val="tx2"/>
                </a:solidFill>
              </a:rPr>
              <a:t> Normal form</a:t>
            </a:r>
            <a:endParaRPr lang="en-US" altLang="en-US" sz="2400" b="1" i="1">
              <a:solidFill>
                <a:schemeClr val="tx2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7D5A3-FEFE-41C5-9AA6-FA98F21A5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999DBB-A31F-4765-B77E-E09DE2278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60B0-9069-455D-93B3-48FC065DAF7B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659E489-0ED3-4D89-BD89-7C7E73A88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12" name="Slide Number Placeholder 1">
            <a:extLst>
              <a:ext uri="{FF2B5EF4-FFF2-40B4-BE49-F238E27FC236}">
                <a16:creationId xmlns:a16="http://schemas.microsoft.com/office/drawing/2014/main" id="{977691EF-7928-4093-87BE-56543ED5C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6C44-705D-4C4E-8F32-19FDA3ADA280}" type="slidenum">
              <a:rPr lang="en-US" altLang="en-US"/>
              <a:pPr/>
              <a:t>20</a:t>
            </a:fld>
            <a:endParaRPr lang="en-US" altLang="en-US"/>
          </a:p>
        </p:txBody>
      </p:sp>
      <p:pic>
        <p:nvPicPr>
          <p:cNvPr id="49166" name="Picture 14" descr="FIG5-13B">
            <a:extLst>
              <a:ext uri="{FF2B5EF4-FFF2-40B4-BE49-F238E27FC236}">
                <a16:creationId xmlns:a16="http://schemas.microsoft.com/office/drawing/2014/main" id="{8C6FEA06-78CE-4347-BE57-A1E63E2D0A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458200" cy="511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4" name="Text Box 2">
            <a:extLst>
              <a:ext uri="{FF2B5EF4-FFF2-40B4-BE49-F238E27FC236}">
                <a16:creationId xmlns:a16="http://schemas.microsoft.com/office/drawing/2014/main" id="{05009109-425C-4CE2-96CA-F7BA7EBC3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990600"/>
            <a:ext cx="1841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endParaRPr lang="en-US" altLang="en-US" sz="2600"/>
          </a:p>
        </p:txBody>
      </p:sp>
      <p:sp>
        <p:nvSpPr>
          <p:cNvPr id="49155" name="Text Box 3">
            <a:extLst>
              <a:ext uri="{FF2B5EF4-FFF2-40B4-BE49-F238E27FC236}">
                <a16:creationId xmlns:a16="http://schemas.microsoft.com/office/drawing/2014/main" id="{9B2DD8F8-C12E-4CD2-903A-9C74EE217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81000"/>
            <a:ext cx="547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Figure 5-13(b) Three resulting relations</a:t>
            </a:r>
          </a:p>
        </p:txBody>
      </p:sp>
      <p:sp>
        <p:nvSpPr>
          <p:cNvPr id="49158" name="Text Box 6">
            <a:extLst>
              <a:ext uri="{FF2B5EF4-FFF2-40B4-BE49-F238E27FC236}">
                <a16:creationId xmlns:a16="http://schemas.microsoft.com/office/drawing/2014/main" id="{44AF3102-A41F-4744-A168-8E65D3A4F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124200"/>
            <a:ext cx="16430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solidFill>
                  <a:srgbClr val="0033CC"/>
                </a:solidFill>
              </a:rPr>
              <a:t>New </a:t>
            </a:r>
            <a:r>
              <a:rPr lang="en-US" altLang="en-US" b="1" i="1">
                <a:solidFill>
                  <a:srgbClr val="0033CC"/>
                </a:solidFill>
              </a:rPr>
              <a:t>intersection relation</a:t>
            </a:r>
          </a:p>
        </p:txBody>
      </p:sp>
      <p:grpSp>
        <p:nvGrpSpPr>
          <p:cNvPr id="49165" name="Group 13">
            <a:extLst>
              <a:ext uri="{FF2B5EF4-FFF2-40B4-BE49-F238E27FC236}">
                <a16:creationId xmlns:a16="http://schemas.microsoft.com/office/drawing/2014/main" id="{48DD76BF-69B8-4769-9134-BEA4EB124601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581400"/>
            <a:ext cx="4310063" cy="930275"/>
            <a:chOff x="720" y="2256"/>
            <a:chExt cx="2715" cy="586"/>
          </a:xfrm>
        </p:grpSpPr>
        <p:sp>
          <p:nvSpPr>
            <p:cNvPr id="49159" name="Text Box 7">
              <a:extLst>
                <a:ext uri="{FF2B5EF4-FFF2-40B4-BE49-F238E27FC236}">
                  <a16:creationId xmlns:a16="http://schemas.microsoft.com/office/drawing/2014/main" id="{A022B90A-FDEF-40CE-B643-8A7B769EFF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2256"/>
              <a:ext cx="103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000" b="1">
                  <a:solidFill>
                    <a:srgbClr val="0033CC"/>
                  </a:solidFill>
                </a:rPr>
                <a:t>Foreign key</a:t>
              </a:r>
            </a:p>
          </p:txBody>
        </p:sp>
        <p:sp>
          <p:nvSpPr>
            <p:cNvPr id="49160" name="Text Box 8">
              <a:extLst>
                <a:ext uri="{FF2B5EF4-FFF2-40B4-BE49-F238E27FC236}">
                  <a16:creationId xmlns:a16="http://schemas.microsoft.com/office/drawing/2014/main" id="{82367697-0578-4412-BC48-D3B5E92984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592"/>
              <a:ext cx="103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000" b="1">
                  <a:solidFill>
                    <a:srgbClr val="0033CC"/>
                  </a:solidFill>
                </a:rPr>
                <a:t>Foreign key</a:t>
              </a:r>
            </a:p>
          </p:txBody>
        </p:sp>
      </p:grpSp>
      <p:grpSp>
        <p:nvGrpSpPr>
          <p:cNvPr id="49163" name="Group 11">
            <a:extLst>
              <a:ext uri="{FF2B5EF4-FFF2-40B4-BE49-F238E27FC236}">
                <a16:creationId xmlns:a16="http://schemas.microsoft.com/office/drawing/2014/main" id="{48E96E6F-24D7-4140-BA56-06CA10418F11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590800"/>
            <a:ext cx="2971800" cy="609600"/>
            <a:chOff x="1632" y="1632"/>
            <a:chExt cx="1872" cy="384"/>
          </a:xfrm>
        </p:grpSpPr>
        <p:sp>
          <p:nvSpPr>
            <p:cNvPr id="49161" name="Text Box 9">
              <a:extLst>
                <a:ext uri="{FF2B5EF4-FFF2-40B4-BE49-F238E27FC236}">
                  <a16:creationId xmlns:a16="http://schemas.microsoft.com/office/drawing/2014/main" id="{5C4AF412-9B03-41C8-8444-CC9BCC46DB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1632"/>
              <a:ext cx="18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000" b="1">
                  <a:solidFill>
                    <a:srgbClr val="0033CC"/>
                  </a:solidFill>
                </a:rPr>
                <a:t>Composite primary key</a:t>
              </a:r>
            </a:p>
          </p:txBody>
        </p:sp>
        <p:sp>
          <p:nvSpPr>
            <p:cNvPr id="49162" name="AutoShape 10">
              <a:extLst>
                <a:ext uri="{FF2B5EF4-FFF2-40B4-BE49-F238E27FC236}">
                  <a16:creationId xmlns:a16="http://schemas.microsoft.com/office/drawing/2014/main" id="{6D68886E-AD76-4963-9F4C-37497D3BF25C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2472" y="1080"/>
              <a:ext cx="144" cy="1728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F79B43B-B310-4A63-85FB-72AE4D3EB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763A2889-C1B1-4EC6-AD91-DEFFA84C0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32BC-809C-413E-AC96-8239F7BDCABE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1202" name="Text Box 2">
            <a:extLst>
              <a:ext uri="{FF2B5EF4-FFF2-40B4-BE49-F238E27FC236}">
                <a16:creationId xmlns:a16="http://schemas.microsoft.com/office/drawing/2014/main" id="{F5045C9A-3910-4A14-BAEC-E507C36BC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4138" y="328613"/>
            <a:ext cx="6408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latin typeface="Arial" panose="020B0604020202020204" pitchFamily="34" charset="0"/>
              </a:rPr>
              <a:t>Figure 5-14: Mapping a binary 1:1 relationship</a:t>
            </a:r>
          </a:p>
        </p:txBody>
      </p:sp>
      <p:sp>
        <p:nvSpPr>
          <p:cNvPr id="51203" name="Text Box 3">
            <a:extLst>
              <a:ext uri="{FF2B5EF4-FFF2-40B4-BE49-F238E27FC236}">
                <a16:creationId xmlns:a16="http://schemas.microsoft.com/office/drawing/2014/main" id="{BEFA4787-BB5F-4FEF-9BFD-7C326B81B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938213"/>
            <a:ext cx="3660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(a) Binary 1:1 relationship</a:t>
            </a:r>
          </a:p>
        </p:txBody>
      </p:sp>
      <p:pic>
        <p:nvPicPr>
          <p:cNvPr id="51205" name="Picture 5" descr="C:\MyData\MIS\Hoffer6e\Hoffer 6e figures\chapter 05\FIG5-14A.gif">
            <a:extLst>
              <a:ext uri="{FF2B5EF4-FFF2-40B4-BE49-F238E27FC236}">
                <a16:creationId xmlns:a16="http://schemas.microsoft.com/office/drawing/2014/main" id="{03622E46-93A3-4C19-AA45-EC251E351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39863"/>
            <a:ext cx="6858000" cy="473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4F93EDC-A75B-4468-801C-BBBE6CAF1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9BB7304E-66C7-4EDD-A156-76ED6ED92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808F6-ED56-4F23-8B93-C828BE209240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2226" name="Text Box 2">
            <a:extLst>
              <a:ext uri="{FF2B5EF4-FFF2-40B4-BE49-F238E27FC236}">
                <a16:creationId xmlns:a16="http://schemas.microsoft.com/office/drawing/2014/main" id="{5D82BADC-3E63-40B3-822D-790442CC5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85800"/>
            <a:ext cx="4713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Figure 5-14(b) Resulting relations</a:t>
            </a:r>
          </a:p>
        </p:txBody>
      </p:sp>
      <p:pic>
        <p:nvPicPr>
          <p:cNvPr id="52227" name="Picture 3" descr="D:\McFadden Slides\slide files 6\06_14b.pct">
            <a:extLst>
              <a:ext uri="{FF2B5EF4-FFF2-40B4-BE49-F238E27FC236}">
                <a16:creationId xmlns:a16="http://schemas.microsoft.com/office/drawing/2014/main" id="{59EE501C-FA79-4280-9021-CB21515DD8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7696200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228" name="Line 4">
            <a:extLst>
              <a:ext uri="{FF2B5EF4-FFF2-40B4-BE49-F238E27FC236}">
                <a16:creationId xmlns:a16="http://schemas.microsoft.com/office/drawing/2014/main" id="{355084C7-0DE2-4EB4-9705-63E920FDBB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5486400"/>
            <a:ext cx="1905000" cy="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8145723-9E8F-473C-A659-85976CF8F5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Transforming EER Diagrams into Relations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664BC5A-5C3E-4DEE-8FED-91CDEFE4CA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600"/>
              <a:t>Mapping Associative Entities</a:t>
            </a:r>
          </a:p>
          <a:p>
            <a:pPr lvl="1">
              <a:lnSpc>
                <a:spcPct val="90000"/>
              </a:lnSpc>
            </a:pPr>
            <a:r>
              <a:rPr lang="en-US" altLang="en-US" sz="3200"/>
              <a:t>Identifier Not Assigned </a:t>
            </a:r>
          </a:p>
          <a:p>
            <a:pPr lvl="2">
              <a:lnSpc>
                <a:spcPct val="90000"/>
              </a:lnSpc>
            </a:pPr>
            <a:r>
              <a:rPr lang="en-US" altLang="en-US" sz="2800"/>
              <a:t>Default primary key for the association relation is composed of the primary keys of the two entities (as in M:N relationship)</a:t>
            </a:r>
          </a:p>
          <a:p>
            <a:pPr lvl="1">
              <a:lnSpc>
                <a:spcPct val="90000"/>
              </a:lnSpc>
            </a:pPr>
            <a:r>
              <a:rPr lang="en-US" altLang="en-US" sz="3200"/>
              <a:t>Identifier Assigned </a:t>
            </a:r>
          </a:p>
          <a:p>
            <a:pPr lvl="2">
              <a:lnSpc>
                <a:spcPct val="90000"/>
              </a:lnSpc>
            </a:pPr>
            <a:r>
              <a:rPr lang="en-US" altLang="en-US" sz="2800"/>
              <a:t>It is natural and familiar to end-users</a:t>
            </a:r>
          </a:p>
          <a:p>
            <a:pPr lvl="2">
              <a:lnSpc>
                <a:spcPct val="90000"/>
              </a:lnSpc>
            </a:pPr>
            <a:r>
              <a:rPr lang="en-US" altLang="en-US" sz="2800"/>
              <a:t>Default identifier may not be unique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6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24794-148B-4421-8670-62A97FAC5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A9D70-A8D4-416D-9234-507E28DCC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8059-0F58-47EB-AC70-3EAE7AED4450}" type="slidenum">
              <a:rPr lang="en-US" altLang="en-US"/>
              <a:pPr/>
              <a:t>23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6071286-5B75-4291-B66A-E3A7BFB2A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BDD3FC9B-7D56-4B92-8B79-1F3E23314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CFEBB-BEB5-4F86-97E9-4F9F6BDB0AF0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5298" name="Text Box 2">
            <a:extLst>
              <a:ext uri="{FF2B5EF4-FFF2-40B4-BE49-F238E27FC236}">
                <a16:creationId xmlns:a16="http://schemas.microsoft.com/office/drawing/2014/main" id="{6ADA7E4C-640C-47A9-9626-680AFB621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04800"/>
            <a:ext cx="5915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Figure 5-15: Mapping an associative entity</a:t>
            </a:r>
          </a:p>
        </p:txBody>
      </p:sp>
      <p:sp>
        <p:nvSpPr>
          <p:cNvPr id="55299" name="Text Box 3">
            <a:extLst>
              <a:ext uri="{FF2B5EF4-FFF2-40B4-BE49-F238E27FC236}">
                <a16:creationId xmlns:a16="http://schemas.microsoft.com/office/drawing/2014/main" id="{0265699A-073A-496B-BE1E-5BDBECFB9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785813"/>
            <a:ext cx="299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(a) Associative entity</a:t>
            </a:r>
          </a:p>
        </p:txBody>
      </p:sp>
      <p:pic>
        <p:nvPicPr>
          <p:cNvPr id="55300" name="Picture 4" descr="D:\McFadden Slides\slide files 6\06_16a.pct">
            <a:extLst>
              <a:ext uri="{FF2B5EF4-FFF2-40B4-BE49-F238E27FC236}">
                <a16:creationId xmlns:a16="http://schemas.microsoft.com/office/drawing/2014/main" id="{2119E86D-699C-45CA-81C8-4994DAF791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3058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754F6352-73D5-4A9D-B4F4-5A5CF1F87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ECB272ED-D6DF-4C75-B5D6-8849B703D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64C19-93BA-4D43-AE9B-93ED7E3BDFA2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56322" name="Text Box 2">
            <a:extLst>
              <a:ext uri="{FF2B5EF4-FFF2-40B4-BE49-F238E27FC236}">
                <a16:creationId xmlns:a16="http://schemas.microsoft.com/office/drawing/2014/main" id="{0D4470D4-2A95-468C-89D7-17E57273C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"/>
            <a:ext cx="547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Figure 5-15(b) Three resulting relations</a:t>
            </a:r>
          </a:p>
        </p:txBody>
      </p:sp>
      <p:pic>
        <p:nvPicPr>
          <p:cNvPr id="56323" name="Picture 3" descr="D:\McFadden Slides\slide files 6\06_16b.pct">
            <a:extLst>
              <a:ext uri="{FF2B5EF4-FFF2-40B4-BE49-F238E27FC236}">
                <a16:creationId xmlns:a16="http://schemas.microsoft.com/office/drawing/2014/main" id="{61A7FA4A-2849-47E3-8CA2-6188A606F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382000" cy="427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324" name="Line 4">
            <a:extLst>
              <a:ext uri="{FF2B5EF4-FFF2-40B4-BE49-F238E27FC236}">
                <a16:creationId xmlns:a16="http://schemas.microsoft.com/office/drawing/2014/main" id="{1D1777A4-E340-4DA9-906E-892D17E5D61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962400"/>
            <a:ext cx="1447800" cy="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5" name="Line 5">
            <a:extLst>
              <a:ext uri="{FF2B5EF4-FFF2-40B4-BE49-F238E27FC236}">
                <a16:creationId xmlns:a16="http://schemas.microsoft.com/office/drawing/2014/main" id="{0CCB02D7-D659-4317-B026-5CB50B68403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962400"/>
            <a:ext cx="1447800" cy="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DC428EB-4E32-4C6C-8BAA-5D249A7CC3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Transforming EER Diagrams into Relations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8FCC72C-F0B5-481B-984B-FD5A18CF55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600" dirty="0"/>
              <a:t>Mapping Unary Relationships</a:t>
            </a:r>
          </a:p>
          <a:p>
            <a:pPr lvl="1"/>
            <a:r>
              <a:rPr lang="en-US" altLang="en-US" sz="2400" dirty="0"/>
              <a:t>One-to-Many - Recursive foreign key in the same relation</a:t>
            </a:r>
          </a:p>
          <a:p>
            <a:pPr lvl="1"/>
            <a:r>
              <a:rPr lang="en-US" altLang="en-US" sz="2400" dirty="0"/>
              <a:t>Many-to-Many - Two relations:</a:t>
            </a:r>
          </a:p>
          <a:p>
            <a:pPr lvl="2"/>
            <a:r>
              <a:rPr lang="en-US" altLang="en-US" sz="2400" dirty="0"/>
              <a:t>One for the entity type</a:t>
            </a:r>
          </a:p>
          <a:p>
            <a:pPr lvl="2"/>
            <a:r>
              <a:rPr lang="en-US" altLang="en-US" sz="2400" dirty="0"/>
              <a:t>One for an associative relation in which the primary key has two attributes, both taken from the primary key of the entity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32DAB-16EB-4D66-98E8-418549A33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4A37A-4098-49C2-AA23-2878695D7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88F9-139A-463E-A8E8-6541C31A2B07}" type="slidenum">
              <a:rPr lang="en-US" altLang="en-US"/>
              <a:pPr/>
              <a:t>26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7B5706AE-E336-4A21-901C-3841D9209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500A14FB-8280-49B1-B30C-C3A011D5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4773-667B-4F0A-9BE8-A868D17B70CF}" type="slidenum">
              <a:rPr lang="en-US" altLang="en-US"/>
              <a:pPr/>
              <a:t>27</a:t>
            </a:fld>
            <a:endParaRPr lang="en-US" altLang="en-US"/>
          </a:p>
        </p:txBody>
      </p:sp>
      <p:pic>
        <p:nvPicPr>
          <p:cNvPr id="109577" name="Picture 9" descr="FIG5-17B">
            <a:extLst>
              <a:ext uri="{FF2B5EF4-FFF2-40B4-BE49-F238E27FC236}">
                <a16:creationId xmlns:a16="http://schemas.microsoft.com/office/drawing/2014/main" id="{8B77D0ED-B3DD-47C1-AF7D-42846E4C1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0"/>
            <a:ext cx="7543800" cy="143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76" name="Picture 8" descr="FIG5-17A">
            <a:extLst>
              <a:ext uri="{FF2B5EF4-FFF2-40B4-BE49-F238E27FC236}">
                <a16:creationId xmlns:a16="http://schemas.microsoft.com/office/drawing/2014/main" id="{6AB828B5-746F-4CAE-8A7F-081873079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85800"/>
            <a:ext cx="5562600" cy="375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573" name="Text Box 5">
            <a:extLst>
              <a:ext uri="{FF2B5EF4-FFF2-40B4-BE49-F238E27FC236}">
                <a16:creationId xmlns:a16="http://schemas.microsoft.com/office/drawing/2014/main" id="{F93ECF41-5160-45E1-8CFF-637A3A4860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8600"/>
            <a:ext cx="6391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Figure 5-17: Mapping a unary 1:N relationship</a:t>
            </a:r>
          </a:p>
        </p:txBody>
      </p:sp>
      <p:sp>
        <p:nvSpPr>
          <p:cNvPr id="109574" name="Text Box 6">
            <a:extLst>
              <a:ext uri="{FF2B5EF4-FFF2-40B4-BE49-F238E27FC236}">
                <a16:creationId xmlns:a16="http://schemas.microsoft.com/office/drawing/2014/main" id="{1B146E68-1522-4E5B-97B2-96129A4C3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875" y="2286000"/>
            <a:ext cx="22098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1600" b="1">
                <a:solidFill>
                  <a:srgbClr val="0033CC"/>
                </a:solidFill>
              </a:rPr>
              <a:t>(a) EMPLOYEE entity with Manages relationship</a:t>
            </a:r>
          </a:p>
        </p:txBody>
      </p:sp>
      <p:sp>
        <p:nvSpPr>
          <p:cNvPr id="109575" name="Text Box 7">
            <a:extLst>
              <a:ext uri="{FF2B5EF4-FFF2-40B4-BE49-F238E27FC236}">
                <a16:creationId xmlns:a16="http://schemas.microsoft.com/office/drawing/2014/main" id="{AE40444B-4C91-421D-BE71-F631AD5F5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4581525"/>
            <a:ext cx="15240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1600" b="1">
                <a:solidFill>
                  <a:srgbClr val="0033CC"/>
                </a:solidFill>
              </a:rPr>
              <a:t>(b) EMPLOYEE relation with recursive foreign key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200A5AC-A01F-4B13-800A-B92E5EEE3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E2C29CE-7453-4622-80EA-1E659D163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1179-B266-46DB-B06E-6D0DEEAD4C5D}" type="slidenum">
              <a:rPr lang="en-US" altLang="en-US"/>
              <a:pPr/>
              <a:t>28</a:t>
            </a:fld>
            <a:endParaRPr lang="en-US" altLang="en-US"/>
          </a:p>
        </p:txBody>
      </p:sp>
      <p:pic>
        <p:nvPicPr>
          <p:cNvPr id="110601" name="Picture 9" descr="C:\MyData\MIS\Hoffer6e\Hoffer 6e figures\chapter 05\FIG5-18A.gif">
            <a:extLst>
              <a:ext uri="{FF2B5EF4-FFF2-40B4-BE49-F238E27FC236}">
                <a16:creationId xmlns:a16="http://schemas.microsoft.com/office/drawing/2014/main" id="{00706072-36D7-47F7-9BBC-4FD810970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0"/>
            <a:ext cx="4114800" cy="32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598" name="Text Box 6">
            <a:extLst>
              <a:ext uri="{FF2B5EF4-FFF2-40B4-BE49-F238E27FC236}">
                <a16:creationId xmlns:a16="http://schemas.microsoft.com/office/drawing/2014/main" id="{4B31C8C1-B6AF-4A23-97E8-6E4650BA4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52400"/>
            <a:ext cx="6475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Figure 5-18: Mapping a unary M:N relationship</a:t>
            </a:r>
          </a:p>
        </p:txBody>
      </p:sp>
      <p:sp>
        <p:nvSpPr>
          <p:cNvPr id="110599" name="Text Box 7">
            <a:extLst>
              <a:ext uri="{FF2B5EF4-FFF2-40B4-BE49-F238E27FC236}">
                <a16:creationId xmlns:a16="http://schemas.microsoft.com/office/drawing/2014/main" id="{77F4F3BF-935B-41D4-B87C-50CF24BCD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057400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1800"/>
              <a:t>(a) Bill-of-materials relationships (M:N)</a:t>
            </a:r>
          </a:p>
        </p:txBody>
      </p:sp>
      <p:sp>
        <p:nvSpPr>
          <p:cNvPr id="110600" name="Text Box 8">
            <a:extLst>
              <a:ext uri="{FF2B5EF4-FFF2-40B4-BE49-F238E27FC236}">
                <a16:creationId xmlns:a16="http://schemas.microsoft.com/office/drawing/2014/main" id="{02849E4D-515C-4910-8D49-542E90C38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799013"/>
            <a:ext cx="17526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1800"/>
              <a:t>(b) ITEM and COMPONENT relations</a:t>
            </a:r>
          </a:p>
        </p:txBody>
      </p:sp>
      <p:pic>
        <p:nvPicPr>
          <p:cNvPr id="110602" name="Picture 10" descr="C:\MyData\MIS\Hoffer6e\Hoffer 6e figures\chapter 05\FIG5-18B.gif">
            <a:extLst>
              <a:ext uri="{FF2B5EF4-FFF2-40B4-BE49-F238E27FC236}">
                <a16:creationId xmlns:a16="http://schemas.microsoft.com/office/drawing/2014/main" id="{D0B3524F-B883-460A-A68A-15EADC587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30688"/>
            <a:ext cx="4191000" cy="198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44002DC-9BCC-4739-95BD-ABC20F19A2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Transforming EER Diagrams into Relations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043A469-8473-49F7-BB63-A73A3357B7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4000"/>
              <a:t>Mapping Ternary (and n-ary) Relationships</a:t>
            </a:r>
          </a:p>
          <a:p>
            <a:pPr lvl="1"/>
            <a:r>
              <a:rPr lang="en-US" altLang="en-US" sz="3600"/>
              <a:t>One relation for each entity and one for the associative entity</a:t>
            </a:r>
          </a:p>
          <a:p>
            <a:pPr lvl="1"/>
            <a:r>
              <a:rPr lang="en-US" altLang="en-US" sz="3600"/>
              <a:t>Associative entity has foreign keys to each entity in the relationship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40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97B02-092F-44A7-AE2E-2BDFF40D3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D6B14A-1322-442B-9C1E-DA8D0941D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1634-C3CE-4513-BDF4-71FFA106B317}" type="slidenum">
              <a:rPr lang="en-US" altLang="en-US"/>
              <a:pPr/>
              <a:t>29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7BF8692A-5764-4EB8-9DBF-D51BBCB46A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Correspondence with ER Model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9D63E42F-731F-4640-9398-AF6F2D1103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4582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/>
              <a:t>Relations (tables) correspond with entity types and with many-to-many relationship types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Rows correspond with entity instances and with many-to-many relationship instances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Columns correspond with attributes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chemeClr val="tx2"/>
                </a:solidFill>
              </a:rPr>
              <a:t>NOTE: The word </a:t>
            </a:r>
            <a:r>
              <a:rPr lang="en-US" altLang="en-US" sz="3600" b="1" i="1">
                <a:solidFill>
                  <a:schemeClr val="tx2"/>
                </a:solidFill>
              </a:rPr>
              <a:t>relation</a:t>
            </a:r>
            <a:r>
              <a:rPr lang="en-US" altLang="en-US" sz="2800">
                <a:solidFill>
                  <a:schemeClr val="tx2"/>
                </a:solidFill>
              </a:rPr>
              <a:t> (in relational database) is NOT the same same the word </a:t>
            </a:r>
            <a:r>
              <a:rPr lang="en-US" altLang="en-US" sz="3600" b="1" i="1">
                <a:solidFill>
                  <a:schemeClr val="tx2"/>
                </a:solidFill>
              </a:rPr>
              <a:t>relationship</a:t>
            </a:r>
            <a:r>
              <a:rPr lang="en-US" altLang="en-US" sz="2800">
                <a:solidFill>
                  <a:schemeClr val="tx2"/>
                </a:solidFill>
              </a:rPr>
              <a:t> (in ER model)</a:t>
            </a:r>
          </a:p>
          <a:p>
            <a:pPr>
              <a:lnSpc>
                <a:spcPct val="90000"/>
              </a:lnSpc>
            </a:pPr>
            <a:endParaRPr lang="en-US" altLang="en-US" sz="2800">
              <a:solidFill>
                <a:srgbClr val="FF99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9A190-01C0-467E-9227-7BFE93F54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0C2455-24BE-4308-8BDB-FF5E165B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DED-F20F-4182-8B47-CA06AC44FE05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6CD1334-8C5E-4C50-BDCD-C2BA0B63F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F8302A16-CFC2-4C31-8F56-63E952D05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0BC6-BB9C-4424-B5E5-E96F343947E4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62466" name="Text Box 2">
            <a:extLst>
              <a:ext uri="{FF2B5EF4-FFF2-40B4-BE49-F238E27FC236}">
                <a16:creationId xmlns:a16="http://schemas.microsoft.com/office/drawing/2014/main" id="{132A2EC8-4B47-46D9-962A-2CEDB53E7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0"/>
            <a:ext cx="601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Figure 5-19: Mapping a ternary relationship</a:t>
            </a:r>
          </a:p>
        </p:txBody>
      </p:sp>
      <p:sp>
        <p:nvSpPr>
          <p:cNvPr id="62467" name="Text Box 3">
            <a:extLst>
              <a:ext uri="{FF2B5EF4-FFF2-40B4-BE49-F238E27FC236}">
                <a16:creationId xmlns:a16="http://schemas.microsoft.com/office/drawing/2014/main" id="{FA886A45-83B7-46A8-B765-7B678D23D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81013"/>
            <a:ext cx="6372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(a) Ternary relationship with associative entity</a:t>
            </a:r>
          </a:p>
        </p:txBody>
      </p:sp>
      <p:pic>
        <p:nvPicPr>
          <p:cNvPr id="62469" name="Picture 5" descr="C:\MyData\MIS\Hoffer6e\Hoffer 6e figures\chapter 05\FIG5-19A.gif">
            <a:extLst>
              <a:ext uri="{FF2B5EF4-FFF2-40B4-BE49-F238E27FC236}">
                <a16:creationId xmlns:a16="http://schemas.microsoft.com/office/drawing/2014/main" id="{F8DA282F-6171-4B01-8C3E-8C676279F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66800"/>
            <a:ext cx="6365875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3F1CF18-4C57-4266-94D4-960454AC6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E40A464B-FA5D-4337-A7C0-A84D0E333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0732-668F-4428-980C-F06BA4F23F86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63490" name="Text Box 1026">
            <a:extLst>
              <a:ext uri="{FF2B5EF4-FFF2-40B4-BE49-F238E27FC236}">
                <a16:creationId xmlns:a16="http://schemas.microsoft.com/office/drawing/2014/main" id="{71FAA361-A16B-4E28-AE6E-88604D354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04800"/>
            <a:ext cx="6561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Figure 5-19(b) Mapping the ternary relationship</a:t>
            </a:r>
          </a:p>
        </p:txBody>
      </p:sp>
      <p:pic>
        <p:nvPicPr>
          <p:cNvPr id="63491" name="Picture 1027" descr="06_19b">
            <a:extLst>
              <a:ext uri="{FF2B5EF4-FFF2-40B4-BE49-F238E27FC236}">
                <a16:creationId xmlns:a16="http://schemas.microsoft.com/office/drawing/2014/main" id="{48A636B3-9A9E-48F2-839F-3882280852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492" name="Text Box 1028">
            <a:extLst>
              <a:ext uri="{FF2B5EF4-FFF2-40B4-BE49-F238E27FC236}">
                <a16:creationId xmlns:a16="http://schemas.microsoft.com/office/drawing/2014/main" id="{BDF9CAB8-E2A7-4F6C-ACC1-A3B702137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800600"/>
            <a:ext cx="3200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solidFill>
                  <a:srgbClr val="0033CC"/>
                </a:solidFill>
              </a:rPr>
              <a:t>Remember that the primary key MUST be unique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57E26008-F1A4-4E80-9FA8-3A19201B6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2400" cy="1143000"/>
          </a:xfrm>
        </p:spPr>
        <p:txBody>
          <a:bodyPr/>
          <a:lstStyle/>
          <a:p>
            <a:r>
              <a:rPr lang="en-US" altLang="en-US"/>
              <a:t>Key Fields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6835CAFA-EEA7-4882-B83C-6BCCDB68B2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196975"/>
            <a:ext cx="8229600" cy="45942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Keys are special fields that serve two main purposes: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i="1" dirty="0">
                <a:solidFill>
                  <a:schemeClr val="tx2"/>
                </a:solidFill>
              </a:rPr>
              <a:t>Primary keys</a:t>
            </a:r>
            <a:r>
              <a:rPr lang="en-US" altLang="en-US" sz="2400" dirty="0"/>
              <a:t> are </a:t>
            </a:r>
            <a:r>
              <a:rPr lang="en-US" altLang="en-US" sz="2400" u="sng" dirty="0"/>
              <a:t>unique</a:t>
            </a:r>
            <a:r>
              <a:rPr lang="en-US" altLang="en-US" sz="2400" dirty="0"/>
              <a:t> identifiers of the relation in question. Examples include employee numbers, social security numbers, etc. </a:t>
            </a:r>
            <a:r>
              <a:rPr lang="en-US" altLang="en-US" sz="2400" i="1" dirty="0"/>
              <a:t>This is how we can guarantee that all rows are unique</a:t>
            </a: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en-US" altLang="en-US" sz="2400" b="1" i="1" dirty="0">
                <a:solidFill>
                  <a:schemeClr val="tx2"/>
                </a:solidFill>
              </a:rPr>
              <a:t>Foreign keys</a:t>
            </a:r>
            <a:r>
              <a:rPr lang="en-US" altLang="en-US" sz="2400" dirty="0"/>
              <a:t> are identifiers that enable a </a:t>
            </a:r>
            <a:r>
              <a:rPr lang="en-US" altLang="en-US" sz="2400" u="sng" dirty="0"/>
              <a:t>dependent</a:t>
            </a:r>
            <a:r>
              <a:rPr lang="en-US" altLang="en-US" sz="2400" dirty="0"/>
              <a:t> relation (on the many side of a relationship) to refer to its </a:t>
            </a:r>
            <a:r>
              <a:rPr lang="en-US" altLang="en-US" sz="2400" u="sng" dirty="0"/>
              <a:t>parent</a:t>
            </a:r>
            <a:r>
              <a:rPr lang="en-US" altLang="en-US" sz="2400" dirty="0"/>
              <a:t> relation (on the one side of the relationship)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Keys can be </a:t>
            </a:r>
            <a:r>
              <a:rPr lang="en-US" altLang="en-US" sz="2800" b="1" i="1" dirty="0">
                <a:solidFill>
                  <a:schemeClr val="tx2"/>
                </a:solidFill>
              </a:rPr>
              <a:t>simple</a:t>
            </a:r>
            <a:r>
              <a:rPr lang="en-US" altLang="en-US" sz="2800" dirty="0"/>
              <a:t> (a single field) or </a:t>
            </a:r>
            <a:r>
              <a:rPr lang="en-US" altLang="en-US" sz="2800" b="1" i="1" dirty="0">
                <a:solidFill>
                  <a:schemeClr val="tx2"/>
                </a:solidFill>
              </a:rPr>
              <a:t>composite</a:t>
            </a:r>
            <a:r>
              <a:rPr lang="en-US" altLang="en-US" sz="2800" dirty="0"/>
              <a:t> (more than one field)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Keys usually are used as </a:t>
            </a:r>
            <a:r>
              <a:rPr lang="en-US" altLang="en-US" sz="2800" dirty="0">
                <a:solidFill>
                  <a:schemeClr val="tx2"/>
                </a:solidFill>
              </a:rPr>
              <a:t>indexes</a:t>
            </a:r>
            <a:r>
              <a:rPr lang="en-US" altLang="en-US" sz="2800" dirty="0"/>
              <a:t> to speed up the response to user queries.</a:t>
            </a:r>
            <a:endParaRPr lang="en-US" alt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EB45FE-515C-479C-B42B-FD2393C50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CD65AD7-3F3A-47C6-B1AB-666F0F54A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8164-3D57-4AB6-A910-56A49CDD9D2F}" type="slidenum">
              <a:rPr lang="en-US" altLang="en-US"/>
              <a:pPr/>
              <a:t>4</a:t>
            </a:fld>
            <a:endParaRPr lang="en-US" altLang="en-US"/>
          </a:p>
        </p:txBody>
      </p:sp>
      <p:graphicFrame>
        <p:nvGraphicFramePr>
          <p:cNvPr id="78852" name="Object 4">
            <a:hlinkClick r:id="" action="ppaction://ole?verb=0"/>
            <a:extLst>
              <a:ext uri="{FF2B5EF4-FFF2-40B4-BE49-F238E27FC236}">
                <a16:creationId xmlns:a16="http://schemas.microsoft.com/office/drawing/2014/main" id="{5BEA49EA-9449-4E02-AB47-3275D9311B0B}"/>
              </a:ext>
            </a:extLst>
          </p:cNvPr>
          <p:cNvGraphicFramePr>
            <a:graphicFrameLocks/>
          </p:cNvGraphicFramePr>
          <p:nvPr/>
        </p:nvGraphicFramePr>
        <p:xfrm>
          <a:off x="6934200" y="381000"/>
          <a:ext cx="173831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6" name="Microsoft ClipArt Gallery" r:id="rId3" imgW="3342960" imgH="2474640" progId="MS_ClipArt_Gallery">
                  <p:embed/>
                </p:oleObj>
              </mc:Choice>
              <mc:Fallback>
                <p:oleObj name="Microsoft ClipArt Gallery" r:id="rId3" imgW="3342960" imgH="2474640" progId="MS_ClipArt_Gallery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81000"/>
                        <a:ext cx="1738313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2">
            <a:extLst>
              <a:ext uri="{FF2B5EF4-FFF2-40B4-BE49-F238E27FC236}">
                <a16:creationId xmlns:a16="http://schemas.microsoft.com/office/drawing/2014/main" id="{F4C0A86B-A48A-4DD3-95B9-E6F969DB6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18" name="Slide Number Placeholder 1">
            <a:extLst>
              <a:ext uri="{FF2B5EF4-FFF2-40B4-BE49-F238E27FC236}">
                <a16:creationId xmlns:a16="http://schemas.microsoft.com/office/drawing/2014/main" id="{F3C8E867-6BC9-46DF-8240-DA6DB714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EFE7-5F43-49A0-8B65-8519A297F56E}" type="slidenum">
              <a:rPr lang="en-US" altLang="en-US"/>
              <a:pPr/>
              <a:t>5</a:t>
            </a:fld>
            <a:endParaRPr lang="en-US" altLang="en-US"/>
          </a:p>
        </p:txBody>
      </p:sp>
      <p:pic>
        <p:nvPicPr>
          <p:cNvPr id="34850" name="Picture 34" descr="bgfiller">
            <a:extLst>
              <a:ext uri="{FF2B5EF4-FFF2-40B4-BE49-F238E27FC236}">
                <a16:creationId xmlns:a16="http://schemas.microsoft.com/office/drawing/2014/main" id="{831EF3FA-6649-4587-B6F6-124D62140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750" y="762000"/>
            <a:ext cx="2208213" cy="542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49" name="Picture 33" descr="FIG5-3">
            <a:extLst>
              <a:ext uri="{FF2B5EF4-FFF2-40B4-BE49-F238E27FC236}">
                <a16:creationId xmlns:a16="http://schemas.microsoft.com/office/drawing/2014/main" id="{CA77E749-C5CA-4D36-B3E8-361C23D735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762000"/>
            <a:ext cx="7391400" cy="541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19" name="Text Box 3">
            <a:extLst>
              <a:ext uri="{FF2B5EF4-FFF2-40B4-BE49-F238E27FC236}">
                <a16:creationId xmlns:a16="http://schemas.microsoft.com/office/drawing/2014/main" id="{3A9E3B68-3AEF-4742-A63A-A8CF4E9EB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"/>
            <a:ext cx="8472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Figure 5-3 -- Schema for four relations (Pine Valley Furniture)</a:t>
            </a:r>
          </a:p>
        </p:txBody>
      </p:sp>
      <p:grpSp>
        <p:nvGrpSpPr>
          <p:cNvPr id="34847" name="Group 31">
            <a:extLst>
              <a:ext uri="{FF2B5EF4-FFF2-40B4-BE49-F238E27FC236}">
                <a16:creationId xmlns:a16="http://schemas.microsoft.com/office/drawing/2014/main" id="{CA0B1CE7-BC8E-4439-9A11-2DC41DD56E70}"/>
              </a:ext>
            </a:extLst>
          </p:cNvPr>
          <p:cNvGrpSpPr>
            <a:grpSpLocks/>
          </p:cNvGrpSpPr>
          <p:nvPr/>
        </p:nvGrpSpPr>
        <p:grpSpPr bwMode="auto">
          <a:xfrm>
            <a:off x="446088" y="1066800"/>
            <a:ext cx="5497512" cy="1289050"/>
            <a:chOff x="336" y="672"/>
            <a:chExt cx="3632" cy="945"/>
          </a:xfrm>
        </p:grpSpPr>
        <p:sp>
          <p:nvSpPr>
            <p:cNvPr id="34820" name="Oval 4">
              <a:extLst>
                <a:ext uri="{FF2B5EF4-FFF2-40B4-BE49-F238E27FC236}">
                  <a16:creationId xmlns:a16="http://schemas.microsoft.com/office/drawing/2014/main" id="{3C8EF4BD-3F7A-4529-81F3-150C22A00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672"/>
              <a:ext cx="1152" cy="624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4846" name="Group 30">
              <a:extLst>
                <a:ext uri="{FF2B5EF4-FFF2-40B4-BE49-F238E27FC236}">
                  <a16:creationId xmlns:a16="http://schemas.microsoft.com/office/drawing/2014/main" id="{F8498362-A675-4265-BB21-03DA825F96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1200"/>
              <a:ext cx="2720" cy="417"/>
              <a:chOff x="1248" y="1200"/>
              <a:chExt cx="2720" cy="417"/>
            </a:xfrm>
          </p:grpSpPr>
          <p:sp>
            <p:nvSpPr>
              <p:cNvPr id="34821" name="Line 5">
                <a:extLst>
                  <a:ext uri="{FF2B5EF4-FFF2-40B4-BE49-F238E27FC236}">
                    <a16:creationId xmlns:a16="http://schemas.microsoft.com/office/drawing/2014/main" id="{3F46956A-622C-4210-AEA3-FDA55428FA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248" y="1200"/>
                <a:ext cx="1392" cy="24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2" name="Text Box 6">
                <a:extLst>
                  <a:ext uri="{FF2B5EF4-FFF2-40B4-BE49-F238E27FC236}">
                    <a16:creationId xmlns:a16="http://schemas.microsoft.com/office/drawing/2014/main" id="{09876145-A707-43FB-9C5B-BAFA8DBBF5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26" y="1259"/>
                <a:ext cx="1242" cy="3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altLang="en-US" sz="2600">
                    <a:solidFill>
                      <a:srgbClr val="FF3300"/>
                    </a:solidFill>
                  </a:rPr>
                  <a:t>Primary Key</a:t>
                </a:r>
              </a:p>
            </p:txBody>
          </p:sp>
        </p:grpSp>
      </p:grpSp>
      <p:grpSp>
        <p:nvGrpSpPr>
          <p:cNvPr id="34848" name="Group 32">
            <a:extLst>
              <a:ext uri="{FF2B5EF4-FFF2-40B4-BE49-F238E27FC236}">
                <a16:creationId xmlns:a16="http://schemas.microsoft.com/office/drawing/2014/main" id="{5537556D-59F7-49F2-A836-F0869F8F0134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2374900"/>
            <a:ext cx="6096000" cy="1054100"/>
            <a:chOff x="1920" y="1584"/>
            <a:chExt cx="3840" cy="664"/>
          </a:xfrm>
        </p:grpSpPr>
        <p:sp>
          <p:nvSpPr>
            <p:cNvPr id="34829" name="Oval 13">
              <a:extLst>
                <a:ext uri="{FF2B5EF4-FFF2-40B4-BE49-F238E27FC236}">
                  <a16:creationId xmlns:a16="http://schemas.microsoft.com/office/drawing/2014/main" id="{D8FCD66B-0185-4A65-9F5F-AB003766A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584"/>
              <a:ext cx="1145" cy="451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1" name="Line 15">
              <a:extLst>
                <a:ext uri="{FF2B5EF4-FFF2-40B4-BE49-F238E27FC236}">
                  <a16:creationId xmlns:a16="http://schemas.microsoft.com/office/drawing/2014/main" id="{035FBED9-5B08-497F-96BD-67BA7AD9E8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24" y="1824"/>
              <a:ext cx="966" cy="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2" name="Text Box 16">
              <a:extLst>
                <a:ext uri="{FF2B5EF4-FFF2-40B4-BE49-F238E27FC236}">
                  <a16:creationId xmlns:a16="http://schemas.microsoft.com/office/drawing/2014/main" id="{962A1D15-D296-4229-96EE-83ACE9EDD8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4" y="1632"/>
              <a:ext cx="1816" cy="6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en-US" sz="2600" b="1">
                  <a:solidFill>
                    <a:srgbClr val="0033CC"/>
                  </a:solidFill>
                </a:rPr>
                <a:t>Foreign Key </a:t>
              </a:r>
              <a:r>
                <a:rPr lang="en-US" altLang="en-US" sz="1600" b="1">
                  <a:solidFill>
                    <a:srgbClr val="0033CC"/>
                  </a:solidFill>
                </a:rPr>
                <a:t>(implements 1:N relationship between customer and order)</a:t>
              </a:r>
            </a:p>
          </p:txBody>
        </p:sp>
      </p:grpSp>
      <p:grpSp>
        <p:nvGrpSpPr>
          <p:cNvPr id="34843" name="Group 27">
            <a:extLst>
              <a:ext uri="{FF2B5EF4-FFF2-40B4-BE49-F238E27FC236}">
                <a16:creationId xmlns:a16="http://schemas.microsoft.com/office/drawing/2014/main" id="{D4CEADA5-3F6C-46AD-A0C1-B097012AD83E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444875"/>
            <a:ext cx="7832725" cy="1739900"/>
            <a:chOff x="288" y="2496"/>
            <a:chExt cx="4934" cy="1096"/>
          </a:xfrm>
        </p:grpSpPr>
        <p:sp>
          <p:nvSpPr>
            <p:cNvPr id="34837" name="Oval 21">
              <a:extLst>
                <a:ext uri="{FF2B5EF4-FFF2-40B4-BE49-F238E27FC236}">
                  <a16:creationId xmlns:a16="http://schemas.microsoft.com/office/drawing/2014/main" id="{9A6CC543-47EE-4963-A68F-8E5756217B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592"/>
              <a:ext cx="1872" cy="528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9" name="Line 23">
              <a:extLst>
                <a:ext uri="{FF2B5EF4-FFF2-40B4-BE49-F238E27FC236}">
                  <a16:creationId xmlns:a16="http://schemas.microsoft.com/office/drawing/2014/main" id="{4BD68812-71A1-4187-9482-82827F2D48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824" y="3024"/>
              <a:ext cx="1061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0" name="Text Box 24">
              <a:extLst>
                <a:ext uri="{FF2B5EF4-FFF2-40B4-BE49-F238E27FC236}">
                  <a16:creationId xmlns:a16="http://schemas.microsoft.com/office/drawing/2014/main" id="{DD0E19B4-57F3-40B1-9398-C813B5E4BE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2496"/>
              <a:ext cx="2294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en-US" sz="1800" b="1">
                  <a:solidFill>
                    <a:srgbClr val="0033CC"/>
                  </a:solidFill>
                </a:rPr>
                <a:t>Combined, these are a </a:t>
              </a:r>
              <a:r>
                <a:rPr lang="en-US" altLang="en-US" sz="1800" b="1" i="1">
                  <a:solidFill>
                    <a:srgbClr val="0033CC"/>
                  </a:solidFill>
                </a:rPr>
                <a:t>composite primary key</a:t>
              </a:r>
              <a:r>
                <a:rPr lang="en-US" altLang="en-US" sz="1800" b="1">
                  <a:solidFill>
                    <a:srgbClr val="0033CC"/>
                  </a:solidFill>
                </a:rPr>
                <a:t> (uniquely identifies the order line)…individually they are </a:t>
              </a:r>
              <a:r>
                <a:rPr lang="en-US" altLang="en-US" sz="1800" b="1" i="1">
                  <a:solidFill>
                    <a:srgbClr val="0033CC"/>
                  </a:solidFill>
                </a:rPr>
                <a:t>foreign keys</a:t>
              </a:r>
              <a:r>
                <a:rPr lang="en-US" altLang="en-US" sz="1800" b="1">
                  <a:solidFill>
                    <a:srgbClr val="0033CC"/>
                  </a:solidFill>
                </a:rPr>
                <a:t> (implement M:N relationship between order and product)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7678F96-357B-476E-BAEC-D6AE11C6F5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Integrity Constraints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7D7E82E-441D-4963-8AF9-7ED0CC60CB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altLang="en-US" sz="2400" dirty="0"/>
              <a:t>Domain Constraints</a:t>
            </a:r>
          </a:p>
          <a:p>
            <a:pPr lvl="1"/>
            <a:r>
              <a:rPr lang="en-US" altLang="en-US" sz="2400" dirty="0"/>
              <a:t>Allowable values for an attribute. </a:t>
            </a:r>
          </a:p>
          <a:p>
            <a:r>
              <a:rPr lang="en-US" altLang="en-US" sz="2400" dirty="0"/>
              <a:t>Entity Integrity</a:t>
            </a:r>
          </a:p>
          <a:p>
            <a:pPr lvl="1"/>
            <a:r>
              <a:rPr lang="en-US" altLang="en-US" sz="2400" dirty="0"/>
              <a:t>No primary key attribute may be null. All primary key fields </a:t>
            </a:r>
            <a:r>
              <a:rPr lang="en-US" altLang="en-US" sz="2400" b="1" dirty="0"/>
              <a:t>MUST</a:t>
            </a:r>
            <a:r>
              <a:rPr lang="en-US" altLang="en-US" sz="2400" dirty="0"/>
              <a:t> have data</a:t>
            </a:r>
          </a:p>
          <a:p>
            <a:r>
              <a:rPr lang="en-US" altLang="en-US" sz="2400" dirty="0"/>
              <a:t>Action Assertions</a:t>
            </a:r>
          </a:p>
          <a:p>
            <a:pPr lvl="1"/>
            <a:r>
              <a:rPr lang="en-US" altLang="en-US" sz="2400" dirty="0"/>
              <a:t>Business rules.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36ACE-1972-493B-89D8-04383702F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4D8F3A-04ED-487C-871E-66DE1FC70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6A01-F1C0-484B-867E-4364011EA2E9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C40A753-2641-446C-8E2A-1A6A358F08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719137"/>
          </a:xfrm>
        </p:spPr>
        <p:txBody>
          <a:bodyPr/>
          <a:lstStyle/>
          <a:p>
            <a:r>
              <a:rPr lang="en-US" altLang="en-US" sz="4000"/>
              <a:t>Integrity Constraints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6CC469C-80D2-48E9-AC95-9947A3ED99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052513"/>
            <a:ext cx="9144000" cy="5043487"/>
          </a:xfrm>
        </p:spPr>
        <p:txBody>
          <a:bodyPr/>
          <a:lstStyle/>
          <a:p>
            <a:r>
              <a:rPr lang="en-US" altLang="en-US" sz="2800" dirty="0"/>
              <a:t>Referential Integrity – rule that states that any foreign key value (on the relation of the many side) MUST match a primary key value in the relation of the one side. (Or the foreign key can be null) </a:t>
            </a:r>
          </a:p>
          <a:p>
            <a:pPr lvl="1"/>
            <a:r>
              <a:rPr lang="en-US" altLang="en-US" sz="2400" dirty="0"/>
              <a:t>For example: Delete Rules</a:t>
            </a:r>
          </a:p>
          <a:p>
            <a:pPr lvl="2"/>
            <a:r>
              <a:rPr lang="en-US" altLang="en-US" sz="2400" dirty="0"/>
              <a:t>Restrict – don’t allow delete of  “parent” side if related rows exist in “dependent” side</a:t>
            </a:r>
          </a:p>
          <a:p>
            <a:pPr lvl="2"/>
            <a:r>
              <a:rPr lang="en-US" altLang="en-US" sz="2400" dirty="0"/>
              <a:t>Cascade – automatically delete “dependent” side rows that correspond with the “parent” side row to be deleted</a:t>
            </a:r>
          </a:p>
          <a:p>
            <a:pPr lvl="2"/>
            <a:r>
              <a:rPr lang="en-US" altLang="en-US" sz="2400" dirty="0"/>
              <a:t>Set-to-Null – set the foreign key in the dependent side to null if deleting from the parent side </a:t>
            </a:r>
            <a:r>
              <a:rPr lang="en-US" altLang="en-US" sz="2400" dirty="0">
                <a:sym typeface="Wingdings" panose="05000000000000000000" pitchFamily="2" charset="2"/>
              </a:rPr>
              <a:t> not allowed for weak entities</a:t>
            </a:r>
            <a:endParaRPr lang="en-US" altLang="en-US" sz="2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7A27C-B58A-47DF-A66B-F9C1F5EF0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1C5591-6A01-4808-B401-41D5D93DB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F46E-B2AA-46C5-BB1C-7E009085B913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4AAA848-4D94-4DD7-9930-7A279EA84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AADCECA8-1BB5-4136-AC55-E7C722AF8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19F3-82C3-403D-BA22-EC4C42A6BBD7}" type="slidenum">
              <a:rPr lang="en-US" altLang="en-US"/>
              <a:pPr/>
              <a:t>8</a:t>
            </a:fld>
            <a:endParaRPr lang="en-US" altLang="en-US"/>
          </a:p>
        </p:txBody>
      </p:sp>
      <p:pic>
        <p:nvPicPr>
          <p:cNvPr id="35845" name="Picture 5" descr="FIG5-5">
            <a:extLst>
              <a:ext uri="{FF2B5EF4-FFF2-40B4-BE49-F238E27FC236}">
                <a16:creationId xmlns:a16="http://schemas.microsoft.com/office/drawing/2014/main" id="{644E81BD-CC83-49E1-92DC-D8C6F7C38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14400"/>
            <a:ext cx="7467600" cy="535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2" name="Text Box 2">
            <a:extLst>
              <a:ext uri="{FF2B5EF4-FFF2-40B4-BE49-F238E27FC236}">
                <a16:creationId xmlns:a16="http://schemas.microsoft.com/office/drawing/2014/main" id="{9E99FBAC-7326-47BB-B477-063AD43F0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3813"/>
            <a:ext cx="74914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Figure 5-5: </a:t>
            </a:r>
          </a:p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Referential integrity constraints (Pine Valley Furniture)</a:t>
            </a: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B022C5C0-69BC-45D2-B5D4-285FA6FF8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438400"/>
            <a:ext cx="2759075" cy="247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600" b="1">
                <a:solidFill>
                  <a:srgbClr val="0033CC"/>
                </a:solidFill>
              </a:rPr>
              <a:t>Referential integrity constraints are drawn via arrows from dependent to parent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6F929DB-E28E-4A9E-9499-E55EE21158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Transforming EER Diagrams into Relations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6A2EAE3-31D9-4536-BF5A-33462A74B0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3962400"/>
          </a:xfrm>
        </p:spPr>
        <p:txBody>
          <a:bodyPr>
            <a:normAutofit/>
          </a:bodyPr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en-US" altLang="en-US" sz="2400" dirty="0"/>
              <a:t>Mapping Regular Entities to Relations </a:t>
            </a:r>
          </a:p>
          <a:p>
            <a:pPr marL="990600" lvl="1" indent="-533400"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Simple attributes: E-R attributes map directly onto the relation</a:t>
            </a:r>
          </a:p>
          <a:p>
            <a:pPr marL="990600" lvl="1" indent="-533400"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Composite attributes: Use only their simple, component attributes </a:t>
            </a:r>
          </a:p>
          <a:p>
            <a:pPr marL="990600" lvl="1" indent="-533400"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Multi-valued Attribute - Becomes a separate relation with a foreign key taken from the superior entity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65DC1-081E-41B0-8F43-25850EB5D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D02A4-FE75-4441-B016-1DCDF6097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DF52-9A52-46F1-AE6C-9C0D10B7F26E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1505</TotalTime>
  <Words>1341</Words>
  <Application>Microsoft Office PowerPoint</Application>
  <PresentationFormat>On-screen Show (4:3)</PresentationFormat>
  <Paragraphs>190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Times New Roman</vt:lpstr>
      <vt:lpstr>Arial</vt:lpstr>
      <vt:lpstr>Wingdings</vt:lpstr>
      <vt:lpstr>Integral</vt:lpstr>
      <vt:lpstr>Microsoft ClipArt Gallery</vt:lpstr>
      <vt:lpstr>Chapter 5: Logical Database Design  and the Relational Model</vt:lpstr>
      <vt:lpstr>Relation</vt:lpstr>
      <vt:lpstr>Correspondence with ER Model</vt:lpstr>
      <vt:lpstr>Key Fields</vt:lpstr>
      <vt:lpstr>PowerPoint Presentation</vt:lpstr>
      <vt:lpstr>Integrity Constraints</vt:lpstr>
      <vt:lpstr>Integrity Constraints</vt:lpstr>
      <vt:lpstr>PowerPoint Presentation</vt:lpstr>
      <vt:lpstr>Transforming EER Diagrams into Relations</vt:lpstr>
      <vt:lpstr>PowerPoint Presentation</vt:lpstr>
      <vt:lpstr>PowerPoint Presentation</vt:lpstr>
      <vt:lpstr>PowerPoint Presentation</vt:lpstr>
      <vt:lpstr>Transforming EER Diagrams into Relations</vt:lpstr>
      <vt:lpstr>PowerPoint Presentation</vt:lpstr>
      <vt:lpstr>PowerPoint Presentation</vt:lpstr>
      <vt:lpstr>Transforming EER Diagrams into Relations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Transforming EER Diagrams into Relations</vt:lpstr>
      <vt:lpstr>PowerPoint Presentation</vt:lpstr>
      <vt:lpstr>PowerPoint Presentation</vt:lpstr>
      <vt:lpstr>Transforming EER Diagrams into Relations</vt:lpstr>
      <vt:lpstr>PowerPoint Presentation</vt:lpstr>
      <vt:lpstr>PowerPoint Presentation</vt:lpstr>
      <vt:lpstr>Transforming EER Diagrams into Relations</vt:lpstr>
      <vt:lpstr>PowerPoint Presentation</vt:lpstr>
      <vt:lpstr>PowerPoint Presentation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Relational Database</dc:title>
  <dc:creator>Mark L. Gillenson</dc:creator>
  <cp:lastModifiedBy>WALAA</cp:lastModifiedBy>
  <cp:revision>305</cp:revision>
  <dcterms:created xsi:type="dcterms:W3CDTF">1998-02-01T17:12:38Z</dcterms:created>
  <dcterms:modified xsi:type="dcterms:W3CDTF">2018-03-20T09:33:01Z</dcterms:modified>
</cp:coreProperties>
</file>